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EBB1F2C-52FE-4CAF-8FAE-6159E3B6A057}" type="datetimeFigureOut">
              <a:rPr lang="en-IN" smtClean="0"/>
              <a:t>13-12-2025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132D30-C70B-48D7-84DD-40EEA2BEDE99}" type="slidenum">
              <a:rPr lang="en-IN" smtClean="0"/>
              <a:t>‹#›</a:t>
            </a:fld>
            <a:endParaRPr lang="en-IN"/>
          </a:p>
        </p:txBody>
      </p:sp>
    </p:spTree>
    <p:extLst>
      <p:ext uri="{BB962C8B-B14F-4D97-AF65-F5344CB8AC3E}">
        <p14:creationId xmlns:p14="http://schemas.microsoft.com/office/powerpoint/2010/main" val="4030989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BB1F2C-52FE-4CAF-8FAE-6159E3B6A057}" type="datetimeFigureOut">
              <a:rPr lang="en-IN" smtClean="0"/>
              <a:t>13-12-2025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132D30-C70B-48D7-84DD-40EEA2BEDE99}" type="slidenum">
              <a:rPr lang="en-IN" smtClean="0"/>
              <a:t>‹#›</a:t>
            </a:fld>
            <a:endParaRPr lang="en-IN"/>
          </a:p>
        </p:txBody>
      </p:sp>
    </p:spTree>
    <p:extLst>
      <p:ext uri="{BB962C8B-B14F-4D97-AF65-F5344CB8AC3E}">
        <p14:creationId xmlns:p14="http://schemas.microsoft.com/office/powerpoint/2010/main" val="247917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BB1F2C-52FE-4CAF-8FAE-6159E3B6A057}" type="datetimeFigureOut">
              <a:rPr lang="en-IN" smtClean="0"/>
              <a:t>13-12-2025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132D30-C70B-48D7-84DD-40EEA2BEDE99}" type="slidenum">
              <a:rPr lang="en-IN" smtClean="0"/>
              <a:t>‹#›</a:t>
            </a:fld>
            <a:endParaRPr lang="en-IN"/>
          </a:p>
        </p:txBody>
      </p:sp>
    </p:spTree>
    <p:extLst>
      <p:ext uri="{BB962C8B-B14F-4D97-AF65-F5344CB8AC3E}">
        <p14:creationId xmlns:p14="http://schemas.microsoft.com/office/powerpoint/2010/main" val="95569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BB1F2C-52FE-4CAF-8FAE-6159E3B6A057}" type="datetimeFigureOut">
              <a:rPr lang="en-IN" smtClean="0"/>
              <a:t>13-12-2025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132D30-C70B-48D7-84DD-40EEA2BEDE99}" type="slidenum">
              <a:rPr lang="en-IN" smtClean="0"/>
              <a:t>‹#›</a:t>
            </a:fld>
            <a:endParaRPr lang="en-IN"/>
          </a:p>
        </p:txBody>
      </p:sp>
    </p:spTree>
    <p:extLst>
      <p:ext uri="{BB962C8B-B14F-4D97-AF65-F5344CB8AC3E}">
        <p14:creationId xmlns:p14="http://schemas.microsoft.com/office/powerpoint/2010/main" val="1136982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BB1F2C-52FE-4CAF-8FAE-6159E3B6A057}" type="datetimeFigureOut">
              <a:rPr lang="en-IN" smtClean="0"/>
              <a:t>13-12-2025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132D30-C70B-48D7-84DD-40EEA2BEDE99}" type="slidenum">
              <a:rPr lang="en-IN" smtClean="0"/>
              <a:t>‹#›</a:t>
            </a:fld>
            <a:endParaRPr lang="en-IN"/>
          </a:p>
        </p:txBody>
      </p:sp>
    </p:spTree>
    <p:extLst>
      <p:ext uri="{BB962C8B-B14F-4D97-AF65-F5344CB8AC3E}">
        <p14:creationId xmlns:p14="http://schemas.microsoft.com/office/powerpoint/2010/main" val="904880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BB1F2C-52FE-4CAF-8FAE-6159E3B6A057}" type="datetimeFigureOut">
              <a:rPr lang="en-IN" smtClean="0"/>
              <a:t>13-12-2025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132D30-C70B-48D7-84DD-40EEA2BEDE99}" type="slidenum">
              <a:rPr lang="en-IN" smtClean="0"/>
              <a:t>‹#›</a:t>
            </a:fld>
            <a:endParaRPr lang="en-IN"/>
          </a:p>
        </p:txBody>
      </p:sp>
    </p:spTree>
    <p:extLst>
      <p:ext uri="{BB962C8B-B14F-4D97-AF65-F5344CB8AC3E}">
        <p14:creationId xmlns:p14="http://schemas.microsoft.com/office/powerpoint/2010/main" val="527030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BB1F2C-52FE-4CAF-8FAE-6159E3B6A057}" type="datetimeFigureOut">
              <a:rPr lang="en-IN" smtClean="0"/>
              <a:t>13-12-2025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3132D30-C70B-48D7-84DD-40EEA2BEDE99}" type="slidenum">
              <a:rPr lang="en-IN" smtClean="0"/>
              <a:t>‹#›</a:t>
            </a:fld>
            <a:endParaRPr lang="en-IN"/>
          </a:p>
        </p:txBody>
      </p:sp>
    </p:spTree>
    <p:extLst>
      <p:ext uri="{BB962C8B-B14F-4D97-AF65-F5344CB8AC3E}">
        <p14:creationId xmlns:p14="http://schemas.microsoft.com/office/powerpoint/2010/main" val="1434379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EBB1F2C-52FE-4CAF-8FAE-6159E3B6A057}" type="datetimeFigureOut">
              <a:rPr lang="en-IN" smtClean="0"/>
              <a:t>13-12-2025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3132D30-C70B-48D7-84DD-40EEA2BEDE99}" type="slidenum">
              <a:rPr lang="en-IN" smtClean="0"/>
              <a:t>‹#›</a:t>
            </a:fld>
            <a:endParaRPr lang="en-IN"/>
          </a:p>
        </p:txBody>
      </p:sp>
    </p:spTree>
    <p:extLst>
      <p:ext uri="{BB962C8B-B14F-4D97-AF65-F5344CB8AC3E}">
        <p14:creationId xmlns:p14="http://schemas.microsoft.com/office/powerpoint/2010/main" val="377363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BB1F2C-52FE-4CAF-8FAE-6159E3B6A057}" type="datetimeFigureOut">
              <a:rPr lang="en-IN" smtClean="0"/>
              <a:t>13-12-2025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3132D30-C70B-48D7-84DD-40EEA2BEDE99}" type="slidenum">
              <a:rPr lang="en-IN" smtClean="0"/>
              <a:t>‹#›</a:t>
            </a:fld>
            <a:endParaRPr lang="en-IN"/>
          </a:p>
        </p:txBody>
      </p:sp>
    </p:spTree>
    <p:extLst>
      <p:ext uri="{BB962C8B-B14F-4D97-AF65-F5344CB8AC3E}">
        <p14:creationId xmlns:p14="http://schemas.microsoft.com/office/powerpoint/2010/main" val="1060255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BB1F2C-52FE-4CAF-8FAE-6159E3B6A057}" type="datetimeFigureOut">
              <a:rPr lang="en-IN" smtClean="0"/>
              <a:t>13-12-2025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132D30-C70B-48D7-84DD-40EEA2BEDE99}" type="slidenum">
              <a:rPr lang="en-IN" smtClean="0"/>
              <a:t>‹#›</a:t>
            </a:fld>
            <a:endParaRPr lang="en-IN"/>
          </a:p>
        </p:txBody>
      </p:sp>
    </p:spTree>
    <p:extLst>
      <p:ext uri="{BB962C8B-B14F-4D97-AF65-F5344CB8AC3E}">
        <p14:creationId xmlns:p14="http://schemas.microsoft.com/office/powerpoint/2010/main" val="1288662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BB1F2C-52FE-4CAF-8FAE-6159E3B6A057}" type="datetimeFigureOut">
              <a:rPr lang="en-IN" smtClean="0"/>
              <a:t>13-12-2025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132D30-C70B-48D7-84DD-40EEA2BEDE99}" type="slidenum">
              <a:rPr lang="en-IN" smtClean="0"/>
              <a:t>‹#›</a:t>
            </a:fld>
            <a:endParaRPr lang="en-IN"/>
          </a:p>
        </p:txBody>
      </p:sp>
    </p:spTree>
    <p:extLst>
      <p:ext uri="{BB962C8B-B14F-4D97-AF65-F5344CB8AC3E}">
        <p14:creationId xmlns:p14="http://schemas.microsoft.com/office/powerpoint/2010/main" val="2299047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BB1F2C-52FE-4CAF-8FAE-6159E3B6A057}" type="datetimeFigureOut">
              <a:rPr lang="en-IN" smtClean="0"/>
              <a:t>13-12-2025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132D30-C70B-48D7-84DD-40EEA2BEDE99}" type="slidenum">
              <a:rPr lang="en-IN" smtClean="0"/>
              <a:t>‹#›</a:t>
            </a:fld>
            <a:endParaRPr lang="en-IN"/>
          </a:p>
        </p:txBody>
      </p:sp>
    </p:spTree>
    <p:extLst>
      <p:ext uri="{BB962C8B-B14F-4D97-AF65-F5344CB8AC3E}">
        <p14:creationId xmlns:p14="http://schemas.microsoft.com/office/powerpoint/2010/main" val="22236836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3097926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Control Unit</a:t>
            </a:r>
          </a:p>
        </p:txBody>
      </p:sp>
      <p:sp>
        <p:nvSpPr>
          <p:cNvPr id="3" name="Content Placeholder 2"/>
          <p:cNvSpPr>
            <a:spLocks noGrp="1"/>
          </p:cNvSpPr>
          <p:nvPr>
            <p:ph idx="1"/>
          </p:nvPr>
        </p:nvSpPr>
        <p:spPr/>
        <p:txBody>
          <a:bodyPr/>
          <a:lstStyle/>
          <a:p>
            <a:r>
              <a:rPr lang="en-US" dirty="0"/>
              <a:t>Coordination: The primary task is to coordinate the operation of the memory, arithmetic and logic (ALU), input, and output units</a:t>
            </a:r>
            <a:r>
              <a:rPr lang="en-US" dirty="0" smtClean="0"/>
              <a:t>.</a:t>
            </a:r>
          </a:p>
          <a:p>
            <a:r>
              <a:rPr lang="en-US" dirty="0" smtClean="0"/>
              <a:t>Control </a:t>
            </a:r>
            <a:r>
              <a:rPr lang="en-US" dirty="0"/>
              <a:t>Signals: It functions by sending control signals to the other units and sensing their states.</a:t>
            </a:r>
            <a:endParaRPr lang="en-IN" dirty="0"/>
          </a:p>
        </p:txBody>
      </p:sp>
    </p:spTree>
    <p:extLst>
      <p:ext uri="{BB962C8B-B14F-4D97-AF65-F5344CB8AC3E}">
        <p14:creationId xmlns:p14="http://schemas.microsoft.com/office/powerpoint/2010/main" val="1767884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BASIC OPERATIONAL CONCEPTS</a:t>
            </a:r>
          </a:p>
        </p:txBody>
      </p:sp>
      <p:sp>
        <p:nvSpPr>
          <p:cNvPr id="3" name="Content Placeholder 2"/>
          <p:cNvSpPr>
            <a:spLocks noGrp="1"/>
          </p:cNvSpPr>
          <p:nvPr>
            <p:ph idx="1"/>
          </p:nvPr>
        </p:nvSpPr>
        <p:spPr>
          <a:xfrm>
            <a:off x="838200" y="1825625"/>
            <a:ext cx="11203546" cy="4910026"/>
          </a:xfrm>
        </p:spPr>
        <p:txBody>
          <a:bodyPr>
            <a:normAutofit/>
          </a:bodyPr>
          <a:lstStyle/>
          <a:p>
            <a:r>
              <a:rPr lang="en-IN" dirty="0"/>
              <a:t>Instruction </a:t>
            </a:r>
            <a:r>
              <a:rPr lang="en-IN" dirty="0" smtClean="0"/>
              <a:t>Execution</a:t>
            </a:r>
          </a:p>
          <a:p>
            <a:r>
              <a:rPr lang="en-US" dirty="0"/>
              <a:t>Single Instruction Example: Add LOCA, </a:t>
            </a:r>
            <a:r>
              <a:rPr lang="en-US" dirty="0" smtClean="0"/>
              <a:t>R0</a:t>
            </a:r>
          </a:p>
          <a:p>
            <a:r>
              <a:rPr lang="en-IN" dirty="0" smtClean="0"/>
              <a:t>Action</a:t>
            </a:r>
          </a:p>
          <a:p>
            <a:r>
              <a:rPr lang="en-IN" dirty="0" smtClean="0"/>
              <a:t>Effect </a:t>
            </a:r>
            <a:r>
              <a:rPr lang="en-IN" dirty="0"/>
              <a:t>on </a:t>
            </a:r>
            <a:r>
              <a:rPr lang="en-IN" dirty="0" smtClean="0"/>
              <a:t>Data</a:t>
            </a:r>
          </a:p>
          <a:p>
            <a:r>
              <a:rPr lang="en-US" dirty="0"/>
              <a:t>Steps Required</a:t>
            </a:r>
            <a:r>
              <a:rPr lang="en-US" dirty="0" smtClean="0"/>
              <a:t>:</a:t>
            </a:r>
          </a:p>
          <a:p>
            <a:pPr lvl="1"/>
            <a:r>
              <a:rPr lang="en-US" dirty="0" smtClean="0"/>
              <a:t>Fetch </a:t>
            </a:r>
            <a:r>
              <a:rPr lang="en-US" dirty="0"/>
              <a:t>Instruction: The Add LOCA, R0 instruction is fetched from memory into the processor</a:t>
            </a:r>
            <a:r>
              <a:rPr lang="en-US" dirty="0" smtClean="0"/>
              <a:t>.</a:t>
            </a:r>
          </a:p>
          <a:p>
            <a:pPr lvl="1"/>
            <a:r>
              <a:rPr lang="en-US" dirty="0" smtClean="0"/>
              <a:t>Fetch </a:t>
            </a:r>
            <a:r>
              <a:rPr lang="en-US" dirty="0"/>
              <a:t>Operand: The operand at memory location LOCA is fetched</a:t>
            </a:r>
            <a:r>
              <a:rPr lang="en-US" dirty="0" smtClean="0"/>
              <a:t>.</a:t>
            </a:r>
          </a:p>
          <a:p>
            <a:pPr lvl="1"/>
            <a:r>
              <a:rPr lang="en-US" dirty="0" smtClean="0"/>
              <a:t>ALU </a:t>
            </a:r>
            <a:r>
              <a:rPr lang="en-US" dirty="0"/>
              <a:t>Operation: The fetched operand is added to the contents of R0</a:t>
            </a:r>
            <a:r>
              <a:rPr lang="en-US" dirty="0" smtClean="0"/>
              <a:t>.</a:t>
            </a:r>
          </a:p>
          <a:p>
            <a:pPr lvl="1"/>
            <a:r>
              <a:rPr lang="en-US" dirty="0" smtClean="0"/>
              <a:t>Store </a:t>
            </a:r>
            <a:r>
              <a:rPr lang="en-US" dirty="0"/>
              <a:t>Result: The sum is stored back into register R0.</a:t>
            </a:r>
            <a:r>
              <a:rPr lang="en-IN" dirty="0" smtClean="0"/>
              <a:t/>
            </a:r>
            <a:br>
              <a:rPr lang="en-IN" dirty="0" smtClean="0"/>
            </a:br>
            <a:endParaRPr lang="en-IN" dirty="0"/>
          </a:p>
        </p:txBody>
      </p:sp>
    </p:spTree>
    <p:extLst>
      <p:ext uri="{BB962C8B-B14F-4D97-AF65-F5344CB8AC3E}">
        <p14:creationId xmlns:p14="http://schemas.microsoft.com/office/powerpoint/2010/main" val="3083604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Two-Instruction Sequence (Load/Store Architecture</a:t>
            </a:r>
            <a:r>
              <a:rPr lang="en-IN" dirty="0" smtClean="0"/>
              <a:t>)</a:t>
            </a:r>
          </a:p>
          <a:p>
            <a:pPr marL="0" indent="0" algn="ctr">
              <a:buNone/>
            </a:pPr>
            <a:r>
              <a:rPr lang="en-IN" dirty="0"/>
              <a:t>Load LOCA, </a:t>
            </a:r>
            <a:r>
              <a:rPr lang="en-IN" dirty="0" smtClean="0"/>
              <a:t>R1</a:t>
            </a:r>
          </a:p>
          <a:p>
            <a:pPr marL="0" indent="0" algn="ctr">
              <a:buNone/>
            </a:pPr>
            <a:r>
              <a:rPr lang="en-IN" dirty="0"/>
              <a:t>Add R1, </a:t>
            </a:r>
            <a:r>
              <a:rPr lang="en-IN" dirty="0" smtClean="0"/>
              <a:t>R0</a:t>
            </a:r>
          </a:p>
          <a:p>
            <a:endParaRPr lang="en-IN" dirty="0"/>
          </a:p>
        </p:txBody>
      </p:sp>
    </p:spTree>
    <p:extLst>
      <p:ext uri="{BB962C8B-B14F-4D97-AF65-F5344CB8AC3E}">
        <p14:creationId xmlns:p14="http://schemas.microsoft.com/office/powerpoint/2010/main" val="12431358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063" y="180687"/>
            <a:ext cx="11985937" cy="1325563"/>
          </a:xfrm>
        </p:spPr>
        <p:txBody>
          <a:bodyPr/>
          <a:lstStyle/>
          <a:p>
            <a:r>
              <a:rPr lang="en-US" dirty="0"/>
              <a:t>Processor Registers and Communication with Memory</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730711290"/>
              </p:ext>
            </p:extLst>
          </p:nvPr>
        </p:nvGraphicFramePr>
        <p:xfrm>
          <a:off x="206063" y="1506251"/>
          <a:ext cx="11769144" cy="5166616"/>
        </p:xfrm>
        <a:graphic>
          <a:graphicData uri="http://schemas.openxmlformats.org/drawingml/2006/table">
            <a:tbl>
              <a:tblPr/>
              <a:tblGrid>
                <a:gridCol w="2500783"/>
                <a:gridCol w="2990625"/>
                <a:gridCol w="6277736"/>
              </a:tblGrid>
              <a:tr h="517490">
                <a:tc>
                  <a:txBody>
                    <a:bodyPr/>
                    <a:lstStyle/>
                    <a:p>
                      <a:pPr algn="just" rtl="0"/>
                      <a:r>
                        <a:rPr lang="en-IN" sz="2400" b="1" dirty="0">
                          <a:solidFill>
                            <a:schemeClr val="tx1"/>
                          </a:solidFill>
                          <a:effectLst/>
                          <a:latin typeface="Google Sans Text"/>
                        </a:rPr>
                        <a:t>Register</a:t>
                      </a:r>
                      <a:endParaRPr lang="en-IN" sz="2400" dirty="0">
                        <a:solidFill>
                          <a:schemeClr val="tx1"/>
                        </a:solidFill>
                        <a:effectLst/>
                        <a:latin typeface="Google Sans Text"/>
                      </a:endParaRPr>
                    </a:p>
                  </a:txBody>
                  <a:tcPr marL="105274" marR="105274" marT="70183" marB="70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a:r>
                        <a:rPr lang="en-IN" sz="2400" b="1">
                          <a:solidFill>
                            <a:schemeClr val="tx1"/>
                          </a:solidFill>
                          <a:effectLst/>
                          <a:latin typeface="Google Sans Text"/>
                        </a:rPr>
                        <a:t>Full Name</a:t>
                      </a:r>
                      <a:endParaRPr lang="en-IN" sz="2400">
                        <a:solidFill>
                          <a:schemeClr val="tx1"/>
                        </a:solidFill>
                        <a:effectLst/>
                        <a:latin typeface="Google Sans Text"/>
                      </a:endParaRPr>
                    </a:p>
                  </a:txBody>
                  <a:tcPr marL="105274" marR="105274" marT="70183" marB="70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a:r>
                        <a:rPr lang="en-IN" sz="2400" b="1">
                          <a:solidFill>
                            <a:schemeClr val="tx1"/>
                          </a:solidFill>
                          <a:effectLst/>
                          <a:latin typeface="Google Sans Text"/>
                        </a:rPr>
                        <a:t>Function</a:t>
                      </a:r>
                      <a:endParaRPr lang="en-IN" sz="2400">
                        <a:solidFill>
                          <a:schemeClr val="tx1"/>
                        </a:solidFill>
                        <a:effectLst/>
                        <a:latin typeface="Google Sans Text"/>
                      </a:endParaRPr>
                    </a:p>
                  </a:txBody>
                  <a:tcPr marL="105274" marR="105274" marT="70183" marB="70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33462">
                <a:tc>
                  <a:txBody>
                    <a:bodyPr/>
                    <a:lstStyle/>
                    <a:p>
                      <a:pPr algn="just" rtl="0"/>
                      <a:r>
                        <a:rPr lang="en-IN" sz="2400" b="1" dirty="0">
                          <a:solidFill>
                            <a:schemeClr val="tx1"/>
                          </a:solidFill>
                          <a:effectLst/>
                          <a:latin typeface="Google Sans Text"/>
                        </a:rPr>
                        <a:t>IR</a:t>
                      </a:r>
                      <a:endParaRPr lang="en-IN" sz="2400" dirty="0">
                        <a:solidFill>
                          <a:schemeClr val="tx1"/>
                        </a:solidFill>
                        <a:effectLst/>
                        <a:latin typeface="Google Sans Text"/>
                      </a:endParaRPr>
                    </a:p>
                  </a:txBody>
                  <a:tcPr marL="105274" marR="105274" marT="70183" marB="70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a:r>
                        <a:rPr lang="en-IN" sz="2400" b="1" dirty="0">
                          <a:solidFill>
                            <a:schemeClr val="tx1"/>
                          </a:solidFill>
                          <a:effectLst/>
                          <a:latin typeface="Google Sans Text"/>
                        </a:rPr>
                        <a:t>I</a:t>
                      </a:r>
                      <a:r>
                        <a:rPr lang="en-IN" sz="2400" dirty="0">
                          <a:solidFill>
                            <a:schemeClr val="tx1"/>
                          </a:solidFill>
                          <a:effectLst/>
                          <a:latin typeface="Google Sans Text"/>
                        </a:rPr>
                        <a:t>nstruction </a:t>
                      </a:r>
                      <a:r>
                        <a:rPr lang="en-IN" sz="2400" b="1" dirty="0">
                          <a:solidFill>
                            <a:schemeClr val="tx1"/>
                          </a:solidFill>
                          <a:effectLst/>
                          <a:latin typeface="Google Sans Text"/>
                        </a:rPr>
                        <a:t>R</a:t>
                      </a:r>
                      <a:r>
                        <a:rPr lang="en-IN" sz="2400" dirty="0">
                          <a:solidFill>
                            <a:schemeClr val="tx1"/>
                          </a:solidFill>
                          <a:effectLst/>
                          <a:latin typeface="Google Sans Text"/>
                        </a:rPr>
                        <a:t>egister</a:t>
                      </a:r>
                    </a:p>
                  </a:txBody>
                  <a:tcPr marL="105274" marR="105274" marT="70183" marB="70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a:r>
                        <a:rPr lang="en-US" sz="2400" b="1" dirty="0">
                          <a:solidFill>
                            <a:schemeClr val="tx1"/>
                          </a:solidFill>
                          <a:effectLst/>
                          <a:latin typeface="Google Sans Text"/>
                        </a:rPr>
                        <a:t>Holds the instruction currently being executed.</a:t>
                      </a:r>
                      <a:r>
                        <a:rPr lang="en-US" sz="2400" dirty="0">
                          <a:solidFill>
                            <a:schemeClr val="tx1"/>
                          </a:solidFill>
                          <a:effectLst/>
                          <a:latin typeface="Google Sans Text"/>
                        </a:rPr>
                        <a:t> Its output goes to the control circuits to generate timing signals.</a:t>
                      </a:r>
                    </a:p>
                  </a:txBody>
                  <a:tcPr marL="105274" marR="105274" marT="70183" marB="70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91241">
                <a:tc>
                  <a:txBody>
                    <a:bodyPr/>
                    <a:lstStyle/>
                    <a:p>
                      <a:pPr algn="just" rtl="0"/>
                      <a:r>
                        <a:rPr lang="en-IN" sz="2400" b="1" dirty="0">
                          <a:solidFill>
                            <a:schemeClr val="tx1"/>
                          </a:solidFill>
                          <a:effectLst/>
                          <a:latin typeface="Google Sans Text"/>
                        </a:rPr>
                        <a:t>PC</a:t>
                      </a:r>
                      <a:endParaRPr lang="en-IN" sz="2400" dirty="0">
                        <a:solidFill>
                          <a:schemeClr val="tx1"/>
                        </a:solidFill>
                        <a:effectLst/>
                        <a:latin typeface="Google Sans Text"/>
                      </a:endParaRPr>
                    </a:p>
                  </a:txBody>
                  <a:tcPr marL="105274" marR="105274" marT="70183" marB="70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rtl="0"/>
                      <a:r>
                        <a:rPr lang="en-IN" sz="2400" b="1" dirty="0">
                          <a:solidFill>
                            <a:schemeClr val="tx1"/>
                          </a:solidFill>
                          <a:effectLst/>
                          <a:latin typeface="Google Sans Text"/>
                        </a:rPr>
                        <a:t>P</a:t>
                      </a:r>
                      <a:r>
                        <a:rPr lang="en-IN" sz="2400" dirty="0">
                          <a:solidFill>
                            <a:schemeClr val="tx1"/>
                          </a:solidFill>
                          <a:effectLst/>
                          <a:latin typeface="Google Sans Text"/>
                        </a:rPr>
                        <a:t>rogram </a:t>
                      </a:r>
                      <a:r>
                        <a:rPr lang="en-IN" sz="2400" b="1" dirty="0">
                          <a:solidFill>
                            <a:schemeClr val="tx1"/>
                          </a:solidFill>
                          <a:effectLst/>
                          <a:latin typeface="Google Sans Text"/>
                        </a:rPr>
                        <a:t>C</a:t>
                      </a:r>
                      <a:r>
                        <a:rPr lang="en-IN" sz="2400" dirty="0">
                          <a:solidFill>
                            <a:schemeClr val="tx1"/>
                          </a:solidFill>
                          <a:effectLst/>
                          <a:latin typeface="Google Sans Text"/>
                        </a:rPr>
                        <a:t>ounter</a:t>
                      </a:r>
                    </a:p>
                  </a:txBody>
                  <a:tcPr marL="105274" marR="105274" marT="70183" marB="70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a:r>
                        <a:rPr lang="en-US" sz="2400" b="1" dirty="0">
                          <a:solidFill>
                            <a:schemeClr val="tx1"/>
                          </a:solidFill>
                          <a:effectLst/>
                          <a:latin typeface="Google Sans Text"/>
                        </a:rPr>
                        <a:t>Contains the memory address of the next instruction to be fetched.</a:t>
                      </a:r>
                      <a:r>
                        <a:rPr lang="en-US" sz="2400" dirty="0">
                          <a:solidFill>
                            <a:schemeClr val="tx1"/>
                          </a:solidFill>
                          <a:effectLst/>
                          <a:latin typeface="Google Sans Text"/>
                        </a:rPr>
                        <a:t> It is automatically updated (incremented) during the execution of an instruction.</a:t>
                      </a:r>
                    </a:p>
                  </a:txBody>
                  <a:tcPr marL="105274" marR="105274" marT="70183" marB="70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24423">
                <a:tc>
                  <a:txBody>
                    <a:bodyPr/>
                    <a:lstStyle/>
                    <a:p>
                      <a:pPr algn="just" rtl="0"/>
                      <a:r>
                        <a:rPr lang="en-IN" sz="2400" b="1">
                          <a:solidFill>
                            <a:schemeClr val="tx1"/>
                          </a:solidFill>
                          <a:effectLst/>
                          <a:latin typeface="Google Sans Text"/>
                        </a:rPr>
                        <a:t>R0 through R(n-1)</a:t>
                      </a:r>
                      <a:endParaRPr lang="en-IN" sz="2400">
                        <a:solidFill>
                          <a:schemeClr val="tx1"/>
                        </a:solidFill>
                        <a:effectLst/>
                        <a:latin typeface="Google Sans Text"/>
                      </a:endParaRPr>
                    </a:p>
                  </a:txBody>
                  <a:tcPr marL="105274" marR="105274" marT="70183" marB="70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a:r>
                        <a:rPr lang="en-IN" sz="2400" dirty="0">
                          <a:solidFill>
                            <a:schemeClr val="tx1"/>
                          </a:solidFill>
                          <a:effectLst/>
                          <a:latin typeface="Google Sans Text"/>
                        </a:rPr>
                        <a:t>General-Purpose Registers</a:t>
                      </a:r>
                    </a:p>
                  </a:txBody>
                  <a:tcPr marL="105274" marR="105274" marT="70183" marB="70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a:r>
                        <a:rPr lang="en-US" sz="2400" dirty="0">
                          <a:solidFill>
                            <a:schemeClr val="tx1"/>
                          </a:solidFill>
                          <a:effectLst/>
                          <a:latin typeface="Google Sans Text"/>
                        </a:rPr>
                        <a:t>Used to temporarily store operands and results. (The example instructions use R0 and R1).</a:t>
                      </a:r>
                    </a:p>
                  </a:txBody>
                  <a:tcPr marL="105274" marR="105274" marT="70183" marB="70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669332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6336"/>
            <a:ext cx="10515600" cy="1325563"/>
          </a:xfrm>
        </p:spPr>
        <p:txBody>
          <a:bodyPr/>
          <a:lstStyle/>
          <a:p>
            <a:r>
              <a:rPr lang="en-IN" dirty="0"/>
              <a:t>Memory Communication Registers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49909767"/>
              </p:ext>
            </p:extLst>
          </p:nvPr>
        </p:nvGraphicFramePr>
        <p:xfrm>
          <a:off x="838200" y="1725769"/>
          <a:ext cx="10907331" cy="4465268"/>
        </p:xfrm>
        <a:graphic>
          <a:graphicData uri="http://schemas.openxmlformats.org/drawingml/2006/table">
            <a:tbl>
              <a:tblPr/>
              <a:tblGrid>
                <a:gridCol w="1969394"/>
                <a:gridCol w="3477296"/>
                <a:gridCol w="5460641"/>
              </a:tblGrid>
              <a:tr h="804115">
                <a:tc>
                  <a:txBody>
                    <a:bodyPr/>
                    <a:lstStyle/>
                    <a:p>
                      <a:pPr rtl="0"/>
                      <a:r>
                        <a:rPr lang="en-IN" sz="2400" b="1" dirty="0">
                          <a:solidFill>
                            <a:schemeClr val="tx1"/>
                          </a:solidFill>
                          <a:effectLst/>
                          <a:latin typeface="Google Sans Text"/>
                        </a:rPr>
                        <a:t>Register</a:t>
                      </a:r>
                      <a:endParaRPr lang="en-IN" sz="2400" dirty="0">
                        <a:solidFill>
                          <a:schemeClr val="tx1"/>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IN" sz="2400" b="1">
                          <a:solidFill>
                            <a:schemeClr val="tx1"/>
                          </a:solidFill>
                          <a:effectLst/>
                          <a:latin typeface="Google Sans Text"/>
                        </a:rPr>
                        <a:t>Full Name</a:t>
                      </a:r>
                      <a:endParaRPr lang="en-IN" sz="2400">
                        <a:solidFill>
                          <a:schemeClr val="tx1"/>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IN" sz="2400" b="1">
                          <a:solidFill>
                            <a:schemeClr val="tx1"/>
                          </a:solidFill>
                          <a:effectLst/>
                          <a:latin typeface="Google Sans Text"/>
                        </a:rPr>
                        <a:t>Function</a:t>
                      </a:r>
                      <a:endParaRPr lang="en-IN" sz="2400">
                        <a:solidFill>
                          <a:schemeClr val="tx1"/>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3175">
                <a:tc>
                  <a:txBody>
                    <a:bodyPr/>
                    <a:lstStyle/>
                    <a:p>
                      <a:pPr rtl="0"/>
                      <a:r>
                        <a:rPr lang="en-IN" sz="2400" b="1" dirty="0">
                          <a:solidFill>
                            <a:schemeClr val="tx1"/>
                          </a:solidFill>
                          <a:effectLst/>
                          <a:latin typeface="Google Sans Text"/>
                        </a:rPr>
                        <a:t>MAR</a:t>
                      </a:r>
                      <a:endParaRPr lang="en-IN" sz="2400" dirty="0">
                        <a:solidFill>
                          <a:schemeClr val="tx1"/>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IN" sz="2400" b="1" dirty="0">
                          <a:solidFill>
                            <a:schemeClr val="tx1"/>
                          </a:solidFill>
                          <a:effectLst/>
                          <a:latin typeface="Google Sans Text"/>
                        </a:rPr>
                        <a:t>M</a:t>
                      </a:r>
                      <a:r>
                        <a:rPr lang="en-IN" sz="2400" dirty="0">
                          <a:solidFill>
                            <a:schemeClr val="tx1"/>
                          </a:solidFill>
                          <a:effectLst/>
                          <a:latin typeface="Google Sans Text"/>
                        </a:rPr>
                        <a:t>emory </a:t>
                      </a:r>
                      <a:r>
                        <a:rPr lang="en-IN" sz="2400" b="1" dirty="0">
                          <a:solidFill>
                            <a:schemeClr val="tx1"/>
                          </a:solidFill>
                          <a:effectLst/>
                          <a:latin typeface="Google Sans Text"/>
                        </a:rPr>
                        <a:t>A</a:t>
                      </a:r>
                      <a:r>
                        <a:rPr lang="en-IN" sz="2400" dirty="0">
                          <a:solidFill>
                            <a:schemeClr val="tx1"/>
                          </a:solidFill>
                          <a:effectLst/>
                          <a:latin typeface="Google Sans Text"/>
                        </a:rPr>
                        <a:t>ddress </a:t>
                      </a:r>
                      <a:r>
                        <a:rPr lang="en-IN" sz="2400" b="1" dirty="0">
                          <a:solidFill>
                            <a:schemeClr val="tx1"/>
                          </a:solidFill>
                          <a:effectLst/>
                          <a:latin typeface="Google Sans Text"/>
                        </a:rPr>
                        <a:t>R</a:t>
                      </a:r>
                      <a:r>
                        <a:rPr lang="en-IN" sz="2400" dirty="0">
                          <a:solidFill>
                            <a:schemeClr val="tx1"/>
                          </a:solidFill>
                          <a:effectLst/>
                          <a:latin typeface="Google Sans Text"/>
                        </a:rPr>
                        <a:t>egister</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US" sz="2400" b="1">
                          <a:solidFill>
                            <a:schemeClr val="tx1"/>
                          </a:solidFill>
                          <a:effectLst/>
                          <a:latin typeface="Google Sans Text"/>
                        </a:rPr>
                        <a:t>Holds the address</a:t>
                      </a:r>
                      <a:r>
                        <a:rPr lang="en-US" sz="2400">
                          <a:solidFill>
                            <a:schemeClr val="tx1"/>
                          </a:solidFill>
                          <a:effectLst/>
                          <a:latin typeface="Google Sans Text"/>
                        </a:rPr>
                        <a:t> of the memory location that is to be accessed (read from or written to).</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37978">
                <a:tc>
                  <a:txBody>
                    <a:bodyPr/>
                    <a:lstStyle/>
                    <a:p>
                      <a:pPr rtl="0"/>
                      <a:r>
                        <a:rPr lang="en-IN" sz="2400" b="1">
                          <a:solidFill>
                            <a:schemeClr val="tx1"/>
                          </a:solidFill>
                          <a:effectLst/>
                          <a:latin typeface="Google Sans Text"/>
                        </a:rPr>
                        <a:t>MDR</a:t>
                      </a:r>
                      <a:endParaRPr lang="en-IN" sz="2400">
                        <a:solidFill>
                          <a:schemeClr val="tx1"/>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IN" sz="2400" b="1" dirty="0">
                          <a:solidFill>
                            <a:schemeClr val="tx1"/>
                          </a:solidFill>
                          <a:effectLst/>
                          <a:latin typeface="Google Sans Text"/>
                        </a:rPr>
                        <a:t>M</a:t>
                      </a:r>
                      <a:r>
                        <a:rPr lang="en-IN" sz="2400" dirty="0">
                          <a:solidFill>
                            <a:schemeClr val="tx1"/>
                          </a:solidFill>
                          <a:effectLst/>
                          <a:latin typeface="Google Sans Text"/>
                        </a:rPr>
                        <a:t>emory </a:t>
                      </a:r>
                      <a:r>
                        <a:rPr lang="en-IN" sz="2400" b="1" dirty="0">
                          <a:solidFill>
                            <a:schemeClr val="tx1"/>
                          </a:solidFill>
                          <a:effectLst/>
                          <a:latin typeface="Google Sans Text"/>
                        </a:rPr>
                        <a:t>D</a:t>
                      </a:r>
                      <a:r>
                        <a:rPr lang="en-IN" sz="2400" dirty="0">
                          <a:solidFill>
                            <a:schemeClr val="tx1"/>
                          </a:solidFill>
                          <a:effectLst/>
                          <a:latin typeface="Google Sans Text"/>
                        </a:rPr>
                        <a:t>ata </a:t>
                      </a:r>
                      <a:r>
                        <a:rPr lang="en-IN" sz="2400" b="1" dirty="0">
                          <a:solidFill>
                            <a:schemeClr val="tx1"/>
                          </a:solidFill>
                          <a:effectLst/>
                          <a:latin typeface="Google Sans Text"/>
                        </a:rPr>
                        <a:t>R</a:t>
                      </a:r>
                      <a:r>
                        <a:rPr lang="en-IN" sz="2400" dirty="0">
                          <a:solidFill>
                            <a:schemeClr val="tx1"/>
                          </a:solidFill>
                          <a:effectLst/>
                          <a:latin typeface="Google Sans Text"/>
                        </a:rPr>
                        <a:t>egister</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US" sz="2400" b="1" dirty="0">
                          <a:solidFill>
                            <a:schemeClr val="tx1"/>
                          </a:solidFill>
                          <a:effectLst/>
                          <a:latin typeface="Google Sans Text"/>
                        </a:rPr>
                        <a:t>Holds the data</a:t>
                      </a:r>
                      <a:r>
                        <a:rPr lang="en-US" sz="2400" dirty="0">
                          <a:solidFill>
                            <a:schemeClr val="tx1"/>
                          </a:solidFill>
                          <a:effectLst/>
                          <a:latin typeface="Google Sans Text"/>
                        </a:rPr>
                        <a:t> being written into or read out of the addressed memory location.</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36049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Operating Steps (Instruction Cycle)</a:t>
            </a:r>
            <a:endParaRPr lang="en-IN" dirty="0"/>
          </a:p>
        </p:txBody>
      </p:sp>
      <p:sp>
        <p:nvSpPr>
          <p:cNvPr id="3" name="Content Placeholder 2"/>
          <p:cNvSpPr>
            <a:spLocks noGrp="1"/>
          </p:cNvSpPr>
          <p:nvPr>
            <p:ph idx="1"/>
          </p:nvPr>
        </p:nvSpPr>
        <p:spPr/>
        <p:txBody>
          <a:bodyPr/>
          <a:lstStyle/>
          <a:p>
            <a:r>
              <a:rPr lang="en-US" dirty="0"/>
              <a:t>Program execution starts by setting the </a:t>
            </a:r>
            <a:r>
              <a:rPr lang="en-US" b="1" dirty="0"/>
              <a:t>PC</a:t>
            </a:r>
            <a:r>
              <a:rPr lang="en-US" dirty="0"/>
              <a:t> to point to the first instruction's address. The process then cycles through these </a:t>
            </a:r>
            <a:r>
              <a:rPr lang="en-US" dirty="0" smtClean="0"/>
              <a:t>steps</a:t>
            </a:r>
          </a:p>
          <a:p>
            <a:endParaRPr lang="en-IN" dirty="0"/>
          </a:p>
        </p:txBody>
      </p:sp>
      <p:pic>
        <p:nvPicPr>
          <p:cNvPr id="5" name="Picture 4"/>
          <p:cNvPicPr>
            <a:picLocks noChangeAspect="1"/>
          </p:cNvPicPr>
          <p:nvPr/>
        </p:nvPicPr>
        <p:blipFill>
          <a:blip r:embed="rId2"/>
          <a:stretch>
            <a:fillRect/>
          </a:stretch>
        </p:blipFill>
        <p:spPr>
          <a:xfrm>
            <a:off x="838200" y="2756816"/>
            <a:ext cx="9722476" cy="3147058"/>
          </a:xfrm>
          <a:prstGeom prst="rect">
            <a:avLst/>
          </a:prstGeom>
        </p:spPr>
      </p:pic>
    </p:spTree>
    <p:extLst>
      <p:ext uri="{BB962C8B-B14F-4D97-AF65-F5344CB8AC3E}">
        <p14:creationId xmlns:p14="http://schemas.microsoft.com/office/powerpoint/2010/main" val="2396902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838200" y="186943"/>
            <a:ext cx="7829282" cy="3007490"/>
          </a:xfrm>
          <a:prstGeom prst="rect">
            <a:avLst/>
          </a:prstGeom>
        </p:spPr>
      </p:pic>
      <p:pic>
        <p:nvPicPr>
          <p:cNvPr id="6" name="Picture 5"/>
          <p:cNvPicPr>
            <a:picLocks noChangeAspect="1"/>
          </p:cNvPicPr>
          <p:nvPr/>
        </p:nvPicPr>
        <p:blipFill>
          <a:blip r:embed="rId3"/>
          <a:stretch>
            <a:fillRect/>
          </a:stretch>
        </p:blipFill>
        <p:spPr>
          <a:xfrm>
            <a:off x="838200" y="3194433"/>
            <a:ext cx="8859592" cy="3481003"/>
          </a:xfrm>
          <a:prstGeom prst="rect">
            <a:avLst/>
          </a:prstGeom>
        </p:spPr>
      </p:pic>
    </p:spTree>
    <p:extLst>
      <p:ext uri="{BB962C8B-B14F-4D97-AF65-F5344CB8AC3E}">
        <p14:creationId xmlns:p14="http://schemas.microsoft.com/office/powerpoint/2010/main" val="1650670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Interrupts</a:t>
            </a:r>
          </a:p>
        </p:txBody>
      </p:sp>
      <p:sp>
        <p:nvSpPr>
          <p:cNvPr id="3" name="Content Placeholder 2"/>
          <p:cNvSpPr>
            <a:spLocks noGrp="1"/>
          </p:cNvSpPr>
          <p:nvPr>
            <p:ph idx="1"/>
          </p:nvPr>
        </p:nvSpPr>
        <p:spPr/>
        <p:txBody>
          <a:bodyPr/>
          <a:lstStyle/>
          <a:p>
            <a:r>
              <a:rPr lang="en-US" dirty="0"/>
              <a:t>Normal program execution can be </a:t>
            </a:r>
            <a:r>
              <a:rPr lang="en-US" b="1" dirty="0"/>
              <a:t>preempted</a:t>
            </a:r>
            <a:r>
              <a:rPr lang="en-US" dirty="0"/>
              <a:t> by an </a:t>
            </a:r>
            <a:r>
              <a:rPr lang="en-US" b="1" dirty="0"/>
              <a:t>interrupt</a:t>
            </a:r>
            <a:r>
              <a:rPr lang="en-US" dirty="0"/>
              <a:t>, which is a request for service from an external device (like an I/O device or a </a:t>
            </a:r>
            <a:r>
              <a:rPr lang="en-US" dirty="0" smtClean="0"/>
              <a:t>monitoring </a:t>
            </a:r>
            <a:r>
              <a:rPr lang="en-US" dirty="0"/>
              <a:t>device) that requires immediate attention</a:t>
            </a:r>
            <a:r>
              <a:rPr lang="en-US" dirty="0" smtClean="0"/>
              <a:t>.</a:t>
            </a:r>
          </a:p>
          <a:p>
            <a:endParaRPr lang="en-IN" dirty="0"/>
          </a:p>
        </p:txBody>
      </p:sp>
      <p:pic>
        <p:nvPicPr>
          <p:cNvPr id="6" name="Picture 5"/>
          <p:cNvPicPr>
            <a:picLocks noChangeAspect="1"/>
          </p:cNvPicPr>
          <p:nvPr/>
        </p:nvPicPr>
        <p:blipFill>
          <a:blip r:embed="rId2"/>
          <a:stretch>
            <a:fillRect/>
          </a:stretch>
        </p:blipFill>
        <p:spPr>
          <a:xfrm>
            <a:off x="838200" y="3086620"/>
            <a:ext cx="10644003" cy="3378573"/>
          </a:xfrm>
          <a:prstGeom prst="rect">
            <a:avLst/>
          </a:prstGeom>
        </p:spPr>
      </p:pic>
    </p:spTree>
    <p:extLst>
      <p:ext uri="{BB962C8B-B14F-4D97-AF65-F5344CB8AC3E}">
        <p14:creationId xmlns:p14="http://schemas.microsoft.com/office/powerpoint/2010/main" val="3535644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6" name="Picture 2" descr="Connections Between the Processor and the MM - HubP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225" y="147926"/>
            <a:ext cx="7256172" cy="6542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358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Bus Structures</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11" y="1999781"/>
            <a:ext cx="12174889" cy="3718439"/>
          </a:xfrm>
        </p:spPr>
      </p:pic>
    </p:spTree>
    <p:extLst>
      <p:ext uri="{BB962C8B-B14F-4D97-AF65-F5344CB8AC3E}">
        <p14:creationId xmlns:p14="http://schemas.microsoft.com/office/powerpoint/2010/main" val="32395399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a:t>
            </a:r>
            <a:r>
              <a:rPr lang="en-IN" dirty="0" smtClean="0"/>
              <a:t>unctional </a:t>
            </a:r>
            <a:r>
              <a:rPr lang="en-IN" dirty="0"/>
              <a:t>units</a:t>
            </a:r>
          </a:p>
        </p:txBody>
      </p:sp>
      <p:pic>
        <p:nvPicPr>
          <p:cNvPr id="5" name="Picture 4"/>
          <p:cNvPicPr>
            <a:picLocks noChangeAspect="1"/>
          </p:cNvPicPr>
          <p:nvPr/>
        </p:nvPicPr>
        <p:blipFill>
          <a:blip r:embed="rId2"/>
          <a:stretch>
            <a:fillRect/>
          </a:stretch>
        </p:blipFill>
        <p:spPr>
          <a:xfrm>
            <a:off x="3639758" y="1825625"/>
            <a:ext cx="7437752" cy="4351338"/>
          </a:xfrm>
          <a:prstGeom prst="rect">
            <a:avLst/>
          </a:prstGeom>
        </p:spPr>
      </p:pic>
      <p:pic>
        <p:nvPicPr>
          <p:cNvPr id="1030" name="Picture 6" descr="Different Functional Units of Computer ..."/>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360" y="1825625"/>
            <a:ext cx="2538137" cy="1522882"/>
          </a:xfrm>
          <a:prstGeom prst="rect">
            <a:avLst/>
          </a:prstGeom>
          <a:noFill/>
          <a:extLst>
            <a:ext uri="{909E8E84-426E-40DD-AFC4-6F175D3DCCD1}">
              <a14:hiddenFill xmlns:a14="http://schemas.microsoft.com/office/drawing/2010/main">
                <a:solidFill>
                  <a:srgbClr val="FFFFFF"/>
                </a:solidFill>
              </a14:hiddenFill>
            </a:ext>
          </a:extLst>
        </p:spPr>
      </p:pic>
      <p:sp>
        <p:nvSpPr>
          <p:cNvPr id="9" name="Left-Right Arrow 8"/>
          <p:cNvSpPr/>
          <p:nvPr/>
        </p:nvSpPr>
        <p:spPr>
          <a:xfrm>
            <a:off x="2629497" y="2715856"/>
            <a:ext cx="1010261" cy="3348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52337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gn="just">
              <a:buNone/>
            </a:pPr>
            <a:r>
              <a:rPr lang="en-US" b="1" dirty="0"/>
              <a:t>Characteristics of a Bus</a:t>
            </a:r>
          </a:p>
          <a:p>
            <a:pPr algn="just"/>
            <a:r>
              <a:rPr lang="en-US" b="1" dirty="0"/>
              <a:t>Parallel Transfer:</a:t>
            </a:r>
            <a:r>
              <a:rPr lang="en-US" dirty="0"/>
              <a:t> To achieve reasonable speed, a computer is organized so that all units can handle one full word of data at a given time. When a word is transferred, all its bits are transferred </a:t>
            </a:r>
            <a:r>
              <a:rPr lang="en-US" b="1" dirty="0"/>
              <a:t>in parallel</a:t>
            </a:r>
            <a:r>
              <a:rPr lang="en-US" dirty="0"/>
              <a:t> (simultaneously) over many wires, with one bit per line.</a:t>
            </a:r>
          </a:p>
          <a:p>
            <a:pPr algn="just"/>
            <a:r>
              <a:rPr lang="en-US" b="1" dirty="0"/>
              <a:t>Bus Lines:</a:t>
            </a:r>
            <a:r>
              <a:rPr lang="en-US" dirty="0"/>
              <a:t> In addition to the lines that carry the </a:t>
            </a:r>
            <a:r>
              <a:rPr lang="en-US" b="1" dirty="0"/>
              <a:t>data</a:t>
            </a:r>
            <a:r>
              <a:rPr lang="en-US" dirty="0"/>
              <a:t>, a bus must also have lines for </a:t>
            </a:r>
            <a:r>
              <a:rPr lang="en-US" b="1" dirty="0"/>
              <a:t>address</a:t>
            </a:r>
            <a:r>
              <a:rPr lang="en-US" dirty="0"/>
              <a:t> and </a:t>
            </a:r>
            <a:r>
              <a:rPr lang="en-US" b="1" dirty="0"/>
              <a:t>control</a:t>
            </a:r>
            <a:r>
              <a:rPr lang="en-US" dirty="0"/>
              <a:t> purposes</a:t>
            </a:r>
          </a:p>
          <a:p>
            <a:pPr algn="just"/>
            <a:endParaRPr lang="en-IN" dirty="0"/>
          </a:p>
        </p:txBody>
      </p:sp>
    </p:spTree>
    <p:extLst>
      <p:ext uri="{BB962C8B-B14F-4D97-AF65-F5344CB8AC3E}">
        <p14:creationId xmlns:p14="http://schemas.microsoft.com/office/powerpoint/2010/main" val="16590542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Single-Bus Structure</a:t>
            </a:r>
          </a:p>
        </p:txBody>
      </p:sp>
      <p:sp>
        <p:nvSpPr>
          <p:cNvPr id="3" name="Content Placeholder 2"/>
          <p:cNvSpPr>
            <a:spLocks noGrp="1"/>
          </p:cNvSpPr>
          <p:nvPr>
            <p:ph idx="1"/>
          </p:nvPr>
        </p:nvSpPr>
        <p:spPr/>
        <p:txBody>
          <a:bodyPr/>
          <a:lstStyle/>
          <a:p>
            <a:r>
              <a:rPr lang="en-US" dirty="0"/>
              <a:t>Concept: All functional units (Input, Output, Memory, Processor) are connected to a single bus</a:t>
            </a:r>
            <a:r>
              <a:rPr lang="en-US" dirty="0" smtClean="0"/>
              <a:t>.</a:t>
            </a:r>
          </a:p>
          <a:p>
            <a:r>
              <a:rPr lang="en-US" dirty="0" smtClean="0"/>
              <a:t>Limitation</a:t>
            </a:r>
            <a:r>
              <a:rPr lang="en-US" dirty="0"/>
              <a:t>: The bus can be used for only one transfer at a time</a:t>
            </a:r>
            <a:r>
              <a:rPr lang="en-US" dirty="0" smtClean="0"/>
              <a:t>.</a:t>
            </a:r>
          </a:p>
          <a:p>
            <a:r>
              <a:rPr lang="en-US" dirty="0" smtClean="0"/>
              <a:t>Active </a:t>
            </a:r>
            <a:r>
              <a:rPr lang="en-US" dirty="0"/>
              <a:t>Units: Only two units can actively use the bus at any given time</a:t>
            </a:r>
            <a:r>
              <a:rPr lang="en-US" dirty="0" smtClean="0"/>
              <a:t>.</a:t>
            </a:r>
          </a:p>
          <a:p>
            <a:r>
              <a:rPr lang="en-US" dirty="0" smtClean="0"/>
              <a:t>Virtues</a:t>
            </a:r>
            <a:r>
              <a:rPr lang="en-US" dirty="0"/>
              <a:t>: The main virtue of the single-bus structure is its low cost and its flexibility for attaching peripheral devices.</a:t>
            </a:r>
            <a:endParaRPr lang="en-IN" dirty="0"/>
          </a:p>
        </p:txBody>
      </p:sp>
    </p:spTree>
    <p:extLst>
      <p:ext uri="{BB962C8B-B14F-4D97-AF65-F5344CB8AC3E}">
        <p14:creationId xmlns:p14="http://schemas.microsoft.com/office/powerpoint/2010/main" val="396866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Multiple-Bus </a:t>
            </a:r>
            <a:r>
              <a:rPr lang="en-US" b="1" dirty="0" smtClean="0"/>
              <a:t>Structures</a:t>
            </a:r>
            <a:endParaRPr lang="en-IN" dirty="0"/>
          </a:p>
        </p:txBody>
      </p:sp>
      <p:sp>
        <p:nvSpPr>
          <p:cNvPr id="3" name="Content Placeholder 2"/>
          <p:cNvSpPr>
            <a:spLocks noGrp="1"/>
          </p:cNvSpPr>
          <p:nvPr>
            <p:ph idx="1"/>
          </p:nvPr>
        </p:nvSpPr>
        <p:spPr/>
        <p:txBody>
          <a:bodyPr/>
          <a:lstStyle/>
          <a:p>
            <a:r>
              <a:rPr lang="en-US" b="1" dirty="0" smtClean="0"/>
              <a:t>Advantage</a:t>
            </a:r>
            <a:r>
              <a:rPr lang="en-US" b="1" dirty="0"/>
              <a:t>:</a:t>
            </a:r>
            <a:r>
              <a:rPr lang="en-US" dirty="0"/>
              <a:t> Systems with multiple buses achieve </a:t>
            </a:r>
            <a:r>
              <a:rPr lang="en-US" b="1" dirty="0"/>
              <a:t>more concurrency</a:t>
            </a:r>
            <a:r>
              <a:rPr lang="en-US" dirty="0"/>
              <a:t> by allowing two or more transfers to be carried out at the same time.</a:t>
            </a:r>
          </a:p>
          <a:p>
            <a:r>
              <a:rPr lang="en-US" b="1" dirty="0"/>
              <a:t>Trade-off:</a:t>
            </a:r>
            <a:r>
              <a:rPr lang="en-US" dirty="0"/>
              <a:t> This leads to better performance but at an </a:t>
            </a:r>
            <a:r>
              <a:rPr lang="en-US" b="1" dirty="0"/>
              <a:t>increased cost</a:t>
            </a:r>
            <a:r>
              <a:rPr lang="en-US" dirty="0"/>
              <a:t>.</a:t>
            </a:r>
          </a:p>
          <a:p>
            <a:endParaRPr lang="en-IN" dirty="0"/>
          </a:p>
        </p:txBody>
      </p:sp>
    </p:spTree>
    <p:extLst>
      <p:ext uri="{BB962C8B-B14F-4D97-AF65-F5344CB8AC3E}">
        <p14:creationId xmlns:p14="http://schemas.microsoft.com/office/powerpoint/2010/main" val="2453754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Dealing with Speed Differences (Buffer Registers)</a:t>
            </a:r>
            <a:endParaRPr lang="en-IN" dirty="0"/>
          </a:p>
        </p:txBody>
      </p:sp>
      <p:sp>
        <p:nvSpPr>
          <p:cNvPr id="3" name="Content Placeholder 2"/>
          <p:cNvSpPr>
            <a:spLocks noGrp="1"/>
          </p:cNvSpPr>
          <p:nvPr>
            <p:ph idx="1"/>
          </p:nvPr>
        </p:nvSpPr>
        <p:spPr>
          <a:xfrm>
            <a:off x="838200" y="1690688"/>
            <a:ext cx="11023242" cy="5057842"/>
          </a:xfrm>
        </p:spPr>
        <p:txBody>
          <a:bodyPr>
            <a:normAutofit/>
          </a:bodyPr>
          <a:lstStyle/>
          <a:p>
            <a:pPr algn="just"/>
            <a:r>
              <a:rPr lang="en-US" dirty="0"/>
              <a:t>The devices connected to a bus vary widely in speed. Memory and processor </a:t>
            </a:r>
            <a:r>
              <a:rPr lang="en-US" dirty="0" smtClean="0"/>
              <a:t>-&gt;electronic </a:t>
            </a:r>
            <a:r>
              <a:rPr lang="en-US" dirty="0"/>
              <a:t>speeds, </a:t>
            </a:r>
            <a:r>
              <a:rPr lang="en-US" dirty="0" smtClean="0"/>
              <a:t>keyboards </a:t>
            </a:r>
            <a:r>
              <a:rPr lang="en-US" dirty="0"/>
              <a:t>and </a:t>
            </a:r>
            <a:r>
              <a:rPr lang="en-US" dirty="0" smtClean="0"/>
              <a:t>printers </a:t>
            </a:r>
            <a:r>
              <a:rPr lang="en-US" dirty="0"/>
              <a:t>are relatively slow.</a:t>
            </a:r>
          </a:p>
          <a:p>
            <a:pPr algn="just"/>
            <a:r>
              <a:rPr lang="en-US" b="1" dirty="0" smtClean="0"/>
              <a:t>Example (Processor to Printer):</a:t>
            </a:r>
            <a:endParaRPr lang="en-US" dirty="0" smtClean="0"/>
          </a:p>
          <a:p>
            <a:pPr lvl="1" algn="just"/>
            <a:r>
              <a:rPr lang="en-US" dirty="0" smtClean="0"/>
              <a:t>The </a:t>
            </a:r>
            <a:r>
              <a:rPr lang="en-US" dirty="0"/>
              <a:t>processor sends an encoded character over the bus to a </a:t>
            </a:r>
            <a:r>
              <a:rPr lang="en-US" b="1" dirty="0"/>
              <a:t>printer buffer</a:t>
            </a:r>
            <a:r>
              <a:rPr lang="en-US" dirty="0"/>
              <a:t>.</a:t>
            </a:r>
          </a:p>
          <a:p>
            <a:pPr lvl="1" algn="just"/>
            <a:r>
              <a:rPr lang="en-US" dirty="0"/>
              <a:t>The transfer to the electronic buffer is quick.</a:t>
            </a:r>
          </a:p>
          <a:p>
            <a:pPr lvl="1" algn="just"/>
            <a:r>
              <a:rPr lang="en-US" dirty="0" smtClean="0"/>
              <a:t>the </a:t>
            </a:r>
            <a:r>
              <a:rPr lang="en-US" dirty="0"/>
              <a:t>printer starts printing </a:t>
            </a:r>
            <a:r>
              <a:rPr lang="en-US" b="1" dirty="0"/>
              <a:t>without further processor intervention</a:t>
            </a:r>
            <a:r>
              <a:rPr lang="en-US" dirty="0"/>
              <a:t>.</a:t>
            </a:r>
          </a:p>
          <a:p>
            <a:pPr lvl="1" algn="just"/>
            <a:r>
              <a:rPr lang="en-US" dirty="0"/>
              <a:t>The bus and the processor are released for other activity.</a:t>
            </a:r>
          </a:p>
          <a:p>
            <a:pPr algn="just"/>
            <a:r>
              <a:rPr lang="en-US" b="1" dirty="0"/>
              <a:t>Benefit:</a:t>
            </a:r>
            <a:r>
              <a:rPr lang="en-US" dirty="0"/>
              <a:t> Buffer registers allow the processor to switch rapidly between different devices, interweaving its processing activity with data transfers involving several I/O devices.</a:t>
            </a:r>
          </a:p>
          <a:p>
            <a:pPr algn="just"/>
            <a:endParaRPr lang="en-IN" dirty="0"/>
          </a:p>
        </p:txBody>
      </p:sp>
    </p:spTree>
    <p:extLst>
      <p:ext uri="{BB962C8B-B14F-4D97-AF65-F5344CB8AC3E}">
        <p14:creationId xmlns:p14="http://schemas.microsoft.com/office/powerpoint/2010/main" val="211757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Performance</a:t>
            </a:r>
          </a:p>
        </p:txBody>
      </p:sp>
      <p:sp>
        <p:nvSpPr>
          <p:cNvPr id="3" name="Content Placeholder 2"/>
          <p:cNvSpPr>
            <a:spLocks noGrp="1"/>
          </p:cNvSpPr>
          <p:nvPr>
            <p:ph idx="1"/>
          </p:nvPr>
        </p:nvSpPr>
        <p:spPr>
          <a:xfrm>
            <a:off x="838200" y="1825624"/>
            <a:ext cx="10842938" cy="4729721"/>
          </a:xfrm>
        </p:spPr>
        <p:txBody>
          <a:bodyPr>
            <a:normAutofit lnSpcReduction="10000"/>
          </a:bodyPr>
          <a:lstStyle/>
          <a:p>
            <a:pPr algn="just"/>
            <a:r>
              <a:rPr lang="en-US" dirty="0" smtClean="0"/>
              <a:t>how </a:t>
            </a:r>
            <a:r>
              <a:rPr lang="en-US" b="1" dirty="0"/>
              <a:t>quickly it can execute programs</a:t>
            </a:r>
            <a:r>
              <a:rPr lang="en-US" dirty="0"/>
              <a:t>. </a:t>
            </a:r>
            <a:endParaRPr lang="en-US" dirty="0" smtClean="0"/>
          </a:p>
          <a:p>
            <a:pPr algn="just"/>
            <a:r>
              <a:rPr lang="en-US" dirty="0" smtClean="0"/>
              <a:t>The </a:t>
            </a:r>
            <a:r>
              <a:rPr lang="en-US" dirty="0"/>
              <a:t>speed </a:t>
            </a:r>
            <a:r>
              <a:rPr lang="en-US" dirty="0" smtClean="0"/>
              <a:t>-&gt; three </a:t>
            </a:r>
            <a:r>
              <a:rPr lang="en-US" dirty="0"/>
              <a:t>factors: the </a:t>
            </a:r>
            <a:r>
              <a:rPr lang="en-US" b="1" dirty="0"/>
              <a:t>hardware</a:t>
            </a:r>
            <a:r>
              <a:rPr lang="en-US" dirty="0"/>
              <a:t>, the </a:t>
            </a:r>
            <a:r>
              <a:rPr lang="en-US" b="1" dirty="0"/>
              <a:t>machine instruction set</a:t>
            </a:r>
            <a:r>
              <a:rPr lang="en-US" dirty="0"/>
              <a:t>, and the </a:t>
            </a:r>
            <a:r>
              <a:rPr lang="en-US" b="1" dirty="0"/>
              <a:t>compiler</a:t>
            </a:r>
            <a:r>
              <a:rPr lang="en-US" dirty="0"/>
              <a:t> </a:t>
            </a:r>
            <a:endParaRPr lang="en-US" dirty="0" smtClean="0"/>
          </a:p>
          <a:p>
            <a:pPr marL="0" indent="0" algn="just">
              <a:buNone/>
            </a:pPr>
            <a:r>
              <a:rPr lang="en-US" b="1" dirty="0" smtClean="0"/>
              <a:t>Measuring </a:t>
            </a:r>
            <a:r>
              <a:rPr lang="en-US" b="1" dirty="0"/>
              <a:t>Performance</a:t>
            </a:r>
          </a:p>
          <a:p>
            <a:pPr algn="just"/>
            <a:r>
              <a:rPr lang="en-US" dirty="0"/>
              <a:t>The overall time required to execute a program is known as the </a:t>
            </a:r>
            <a:r>
              <a:rPr lang="en-US" b="1" dirty="0"/>
              <a:t>elapsed time</a:t>
            </a:r>
            <a:r>
              <a:rPr lang="en-US" dirty="0"/>
              <a:t>. </a:t>
            </a:r>
            <a:endParaRPr lang="en-US" dirty="0" smtClean="0"/>
          </a:p>
          <a:p>
            <a:pPr algn="just"/>
            <a:r>
              <a:rPr lang="en-US" dirty="0" smtClean="0"/>
              <a:t>This </a:t>
            </a:r>
            <a:r>
              <a:rPr lang="en-US" dirty="0"/>
              <a:t>time is affected by the speed of all components in the system, including the processor, the disk, and the printer.</a:t>
            </a:r>
          </a:p>
          <a:p>
            <a:pPr algn="just"/>
            <a:r>
              <a:rPr lang="en-US" b="1" dirty="0"/>
              <a:t>Processor Time:</a:t>
            </a:r>
            <a:r>
              <a:rPr lang="en-US" dirty="0"/>
              <a:t> To discuss the performance of </a:t>
            </a:r>
            <a:r>
              <a:rPr lang="en-US" i="1" dirty="0"/>
              <a:t>just the processor</a:t>
            </a:r>
            <a:r>
              <a:rPr lang="en-US" dirty="0"/>
              <a:t>, only the periods during which the processor is actively involved </a:t>
            </a:r>
            <a:r>
              <a:rPr lang="en-US" dirty="0" smtClean="0"/>
              <a:t>are </a:t>
            </a:r>
            <a:r>
              <a:rPr lang="en-US" dirty="0"/>
              <a:t>considered. The </a:t>
            </a:r>
            <a:r>
              <a:rPr lang="en-US" b="1" dirty="0"/>
              <a:t>processor time</a:t>
            </a:r>
            <a:r>
              <a:rPr lang="en-US" dirty="0"/>
              <a:t> is the sum of these active periods</a:t>
            </a:r>
            <a:r>
              <a:rPr lang="en-US" dirty="0" smtClean="0"/>
              <a:t>.</a:t>
            </a:r>
            <a:endParaRPr lang="en-US" dirty="0"/>
          </a:p>
        </p:txBody>
      </p:sp>
    </p:spTree>
    <p:extLst>
      <p:ext uri="{BB962C8B-B14F-4D97-AF65-F5344CB8AC3E}">
        <p14:creationId xmlns:p14="http://schemas.microsoft.com/office/powerpoint/2010/main" val="1156357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The Role of Cache Memory</a:t>
            </a:r>
            <a:endParaRPr lang="en-IN" dirty="0"/>
          </a:p>
        </p:txBody>
      </p:sp>
      <p:sp>
        <p:nvSpPr>
          <p:cNvPr id="3" name="Content Placeholder 2"/>
          <p:cNvSpPr>
            <a:spLocks noGrp="1"/>
          </p:cNvSpPr>
          <p:nvPr>
            <p:ph idx="1"/>
          </p:nvPr>
        </p:nvSpPr>
        <p:spPr>
          <a:xfrm>
            <a:off x="838200" y="1325562"/>
            <a:ext cx="11190668" cy="5532438"/>
          </a:xfrm>
        </p:spPr>
        <p:txBody>
          <a:bodyPr>
            <a:normAutofit fontScale="92500"/>
          </a:bodyPr>
          <a:lstStyle/>
          <a:p>
            <a:pPr algn="just"/>
            <a:r>
              <a:rPr lang="en-US" dirty="0"/>
              <a:t>To minimize the time spent transferring instructions and data between the main memory and the processor, a </a:t>
            </a:r>
            <a:r>
              <a:rPr lang="en-US" b="1" dirty="0"/>
              <a:t>cache memory</a:t>
            </a:r>
            <a:r>
              <a:rPr lang="en-US" dirty="0"/>
              <a:t> is used</a:t>
            </a:r>
            <a:r>
              <a:rPr lang="en-US" dirty="0" smtClean="0"/>
              <a:t>.</a:t>
            </a:r>
          </a:p>
          <a:p>
            <a:pPr algn="just"/>
            <a:r>
              <a:rPr lang="en-US" dirty="0"/>
              <a:t>Speed Disparity: The internal speed of performing basic instruction processing on the processor chip is very high, but it is considerably faster than the speed at which instructions and data can be fetched from the main memory</a:t>
            </a:r>
            <a:r>
              <a:rPr lang="en-US" dirty="0" smtClean="0"/>
              <a:t>.</a:t>
            </a:r>
          </a:p>
          <a:p>
            <a:pPr algn="just"/>
            <a:r>
              <a:rPr lang="en-US" dirty="0" smtClean="0"/>
              <a:t>Cache </a:t>
            </a:r>
            <a:r>
              <a:rPr lang="en-US" dirty="0"/>
              <a:t>Placement: The cache is a relatively small memory unit that can be fabricated on the same integrated circuit chip as the processor</a:t>
            </a:r>
            <a:r>
              <a:rPr lang="en-US" dirty="0" smtClean="0"/>
              <a:t>.</a:t>
            </a:r>
          </a:p>
          <a:p>
            <a:pPr algn="just"/>
            <a:r>
              <a:rPr lang="en-US" b="1" dirty="0"/>
              <a:t>Operation:</a:t>
            </a:r>
            <a:endParaRPr lang="en-US" dirty="0"/>
          </a:p>
          <a:p>
            <a:pPr algn="just"/>
            <a:r>
              <a:rPr lang="en-US" dirty="0"/>
              <a:t>As execution begins, instructions and data are in the </a:t>
            </a:r>
            <a:r>
              <a:rPr lang="en-US" b="1" dirty="0"/>
              <a:t>main memory</a:t>
            </a:r>
            <a:r>
              <a:rPr lang="en-US" dirty="0"/>
              <a:t>.</a:t>
            </a:r>
          </a:p>
          <a:p>
            <a:pPr algn="just"/>
            <a:r>
              <a:rPr lang="en-US" dirty="0"/>
              <a:t>Instructions and required data are fetched into the processor, and a </a:t>
            </a:r>
            <a:r>
              <a:rPr lang="en-US" b="1" dirty="0"/>
              <a:t>copy is placed in the cache</a:t>
            </a:r>
            <a:r>
              <a:rPr lang="en-US" dirty="0"/>
              <a:t>.</a:t>
            </a:r>
          </a:p>
          <a:p>
            <a:pPr algn="just"/>
            <a:r>
              <a:rPr lang="en-US" dirty="0"/>
              <a:t>If the same instruction or data item is needed a second time, it is read quickly </a:t>
            </a:r>
            <a:r>
              <a:rPr lang="en-US" b="1" dirty="0"/>
              <a:t>directly from the cache</a:t>
            </a:r>
            <a:r>
              <a:rPr lang="en-US" dirty="0" smtClean="0"/>
              <a:t>.</a:t>
            </a:r>
            <a:endParaRPr lang="en-US" dirty="0"/>
          </a:p>
        </p:txBody>
      </p:sp>
    </p:spTree>
    <p:extLst>
      <p:ext uri="{BB962C8B-B14F-4D97-AF65-F5344CB8AC3E}">
        <p14:creationId xmlns:p14="http://schemas.microsoft.com/office/powerpoint/2010/main" val="1656735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214"/>
            <a:ext cx="10898462" cy="1325563"/>
          </a:xfrm>
        </p:spPr>
        <p:txBody>
          <a:bodyPr/>
          <a:lstStyle/>
          <a:p>
            <a:r>
              <a:rPr lang="en-IN" dirty="0"/>
              <a:t>Processor Clock</a:t>
            </a:r>
          </a:p>
        </p:txBody>
      </p:sp>
      <p:pic>
        <p:nvPicPr>
          <p:cNvPr id="5" name="Content Placeholder 4"/>
          <p:cNvPicPr>
            <a:picLocks noGrp="1" noChangeAspect="1"/>
          </p:cNvPicPr>
          <p:nvPr>
            <p:ph idx="1"/>
          </p:nvPr>
        </p:nvPicPr>
        <p:blipFill>
          <a:blip r:embed="rId2"/>
          <a:stretch>
            <a:fillRect/>
          </a:stretch>
        </p:blipFill>
        <p:spPr>
          <a:xfrm>
            <a:off x="838200" y="1953185"/>
            <a:ext cx="10898462" cy="3906703"/>
          </a:xfrm>
          <a:prstGeom prst="rect">
            <a:avLst/>
          </a:prstGeom>
        </p:spPr>
      </p:pic>
    </p:spTree>
    <p:extLst>
      <p:ext uri="{BB962C8B-B14F-4D97-AF65-F5344CB8AC3E}">
        <p14:creationId xmlns:p14="http://schemas.microsoft.com/office/powerpoint/2010/main" val="1478299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199" y="1825625"/>
            <a:ext cx="10579415" cy="3931231"/>
          </a:xfrm>
          <a:prstGeom prst="rect">
            <a:avLst/>
          </a:prstGeom>
        </p:spPr>
      </p:pic>
    </p:spTree>
    <p:extLst>
      <p:ext uri="{BB962C8B-B14F-4D97-AF65-F5344CB8AC3E}">
        <p14:creationId xmlns:p14="http://schemas.microsoft.com/office/powerpoint/2010/main" val="3340914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Basic Performance Equation</a:t>
            </a:r>
          </a:p>
        </p:txBody>
      </p:sp>
      <p:sp>
        <p:nvSpPr>
          <p:cNvPr id="3" name="Content Placeholder 2"/>
          <p:cNvSpPr>
            <a:spLocks noGrp="1"/>
          </p:cNvSpPr>
          <p:nvPr>
            <p:ph idx="1"/>
          </p:nvPr>
        </p:nvSpPr>
        <p:spPr/>
        <p:txBody>
          <a:bodyPr/>
          <a:lstStyle/>
          <a:p>
            <a:r>
              <a:rPr lang="en-US" dirty="0"/>
              <a:t>The focus is on the processor time component </a:t>
            </a:r>
            <a:r>
              <a:rPr lang="en-US" dirty="0" smtClean="0"/>
              <a:t>(T) </a:t>
            </a:r>
            <a:r>
              <a:rPr lang="en-US" dirty="0"/>
              <a:t>of the total program execution time</a:t>
            </a:r>
            <a:endParaRPr lang="en-IN" dirty="0"/>
          </a:p>
        </p:txBody>
      </p:sp>
      <p:pic>
        <p:nvPicPr>
          <p:cNvPr id="5" name="Picture 4"/>
          <p:cNvPicPr>
            <a:picLocks noChangeAspect="1"/>
          </p:cNvPicPr>
          <p:nvPr/>
        </p:nvPicPr>
        <p:blipFill>
          <a:blip r:embed="rId2"/>
          <a:stretch>
            <a:fillRect/>
          </a:stretch>
        </p:blipFill>
        <p:spPr>
          <a:xfrm>
            <a:off x="838200" y="2744514"/>
            <a:ext cx="10121721" cy="3240097"/>
          </a:xfrm>
          <a:prstGeom prst="rect">
            <a:avLst/>
          </a:prstGeom>
        </p:spPr>
      </p:pic>
      <p:pic>
        <p:nvPicPr>
          <p:cNvPr id="7" name="Picture 6"/>
          <p:cNvPicPr>
            <a:picLocks noChangeAspect="1"/>
          </p:cNvPicPr>
          <p:nvPr/>
        </p:nvPicPr>
        <p:blipFill>
          <a:blip r:embed="rId3"/>
          <a:stretch>
            <a:fillRect/>
          </a:stretch>
        </p:blipFill>
        <p:spPr>
          <a:xfrm>
            <a:off x="8034921" y="5042732"/>
            <a:ext cx="2474240" cy="1586536"/>
          </a:xfrm>
          <a:prstGeom prst="rect">
            <a:avLst/>
          </a:prstGeom>
        </p:spPr>
      </p:pic>
    </p:spTree>
    <p:extLst>
      <p:ext uri="{BB962C8B-B14F-4D97-AF65-F5344CB8AC3E}">
        <p14:creationId xmlns:p14="http://schemas.microsoft.com/office/powerpoint/2010/main" val="1896968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04103" y="532543"/>
            <a:ext cx="12039037" cy="4812190"/>
          </a:xfrm>
          <a:prstGeom prst="rect">
            <a:avLst/>
          </a:prstGeom>
        </p:spPr>
      </p:pic>
    </p:spTree>
    <p:extLst>
      <p:ext uri="{BB962C8B-B14F-4D97-AF65-F5344CB8AC3E}">
        <p14:creationId xmlns:p14="http://schemas.microsoft.com/office/powerpoint/2010/main" val="929696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8296" y="357810"/>
            <a:ext cx="11661913" cy="6215268"/>
          </a:xfrm>
        </p:spPr>
        <p:txBody>
          <a:bodyPr>
            <a:normAutofit/>
          </a:bodyPr>
          <a:lstStyle/>
          <a:p>
            <a:r>
              <a:rPr lang="en-US" dirty="0"/>
              <a:t>Instructions (Machine </a:t>
            </a:r>
            <a:r>
              <a:rPr lang="en-US" dirty="0" smtClean="0"/>
              <a:t>Instructions)/Data: transfer of information and specify ALU operation</a:t>
            </a:r>
          </a:p>
          <a:p>
            <a:r>
              <a:rPr lang="en-US" b="1" dirty="0" smtClean="0"/>
              <a:t>Program.</a:t>
            </a:r>
          </a:p>
          <a:p>
            <a:r>
              <a:rPr lang="en-US" dirty="0" smtClean="0"/>
              <a:t>This </a:t>
            </a:r>
            <a:r>
              <a:rPr lang="en-US" dirty="0"/>
              <a:t>is the fundamental principle of modern computers</a:t>
            </a:r>
            <a:r>
              <a:rPr lang="en-US" dirty="0" smtClean="0"/>
              <a:t>.</a:t>
            </a:r>
          </a:p>
          <a:p>
            <a:r>
              <a:rPr lang="en-US" dirty="0" smtClean="0"/>
              <a:t>stored </a:t>
            </a:r>
            <a:r>
              <a:rPr lang="en-US" dirty="0"/>
              <a:t>in the memory</a:t>
            </a:r>
            <a:r>
              <a:rPr lang="en-US" dirty="0" smtClean="0"/>
              <a:t>.</a:t>
            </a:r>
          </a:p>
          <a:p>
            <a:r>
              <a:rPr lang="en-US" dirty="0" smtClean="0"/>
              <a:t>The </a:t>
            </a:r>
            <a:r>
              <a:rPr lang="en-US" dirty="0"/>
              <a:t>processor fetches the </a:t>
            </a:r>
            <a:r>
              <a:rPr lang="en-US" dirty="0" smtClean="0"/>
              <a:t>instructions.</a:t>
            </a:r>
          </a:p>
          <a:p>
            <a:r>
              <a:rPr lang="en-US" dirty="0" smtClean="0"/>
              <a:t>This </a:t>
            </a:r>
            <a:r>
              <a:rPr lang="en-US" dirty="0"/>
              <a:t>stored program completely controls the computer's </a:t>
            </a:r>
            <a:r>
              <a:rPr lang="en-US" dirty="0" smtClean="0"/>
              <a:t>actions</a:t>
            </a:r>
          </a:p>
          <a:p>
            <a:r>
              <a:rPr lang="en-US" b="1" dirty="0"/>
              <a:t>Data</a:t>
            </a:r>
          </a:p>
          <a:p>
            <a:pPr lvl="1"/>
            <a:r>
              <a:rPr lang="en-US" b="1" dirty="0"/>
              <a:t>Definition:</a:t>
            </a:r>
            <a:r>
              <a:rPr lang="en-US" dirty="0"/>
              <a:t> </a:t>
            </a:r>
            <a:r>
              <a:rPr lang="en-US" b="1" dirty="0"/>
              <a:t>Numbers</a:t>
            </a:r>
            <a:r>
              <a:rPr lang="en-US" dirty="0"/>
              <a:t> and </a:t>
            </a:r>
            <a:r>
              <a:rPr lang="en-US" b="1" dirty="0"/>
              <a:t>encoded characters</a:t>
            </a:r>
            <a:r>
              <a:rPr lang="en-US" dirty="0"/>
              <a:t> that the instructions use as </a:t>
            </a:r>
            <a:r>
              <a:rPr lang="en-US" b="1" dirty="0"/>
              <a:t>operands</a:t>
            </a:r>
            <a:r>
              <a:rPr lang="en-US" dirty="0"/>
              <a:t> (the items being operated on).</a:t>
            </a:r>
          </a:p>
          <a:p>
            <a:pPr lvl="1"/>
            <a:r>
              <a:rPr lang="en-US" b="1" dirty="0"/>
              <a:t>General Use:</a:t>
            </a:r>
            <a:r>
              <a:rPr lang="en-US" dirty="0"/>
              <a:t> Often used broadly to mean </a:t>
            </a:r>
            <a:r>
              <a:rPr lang="en-US" b="1" dirty="0"/>
              <a:t>any digital information</a:t>
            </a:r>
            <a:r>
              <a:rPr lang="en-US" dirty="0"/>
              <a:t>.</a:t>
            </a:r>
          </a:p>
          <a:p>
            <a:r>
              <a:rPr lang="en-IN" dirty="0"/>
              <a:t>Program as </a:t>
            </a:r>
            <a:r>
              <a:rPr lang="en-IN" dirty="0" smtClean="0"/>
              <a:t>Data</a:t>
            </a:r>
          </a:p>
          <a:p>
            <a:r>
              <a:rPr lang="en-IN" dirty="0"/>
              <a:t>Example: Compiling</a:t>
            </a:r>
          </a:p>
        </p:txBody>
      </p:sp>
    </p:spTree>
    <p:extLst>
      <p:ext uri="{BB962C8B-B14F-4D97-AF65-F5344CB8AC3E}">
        <p14:creationId xmlns:p14="http://schemas.microsoft.com/office/powerpoint/2010/main" val="1854042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Pipelining and Superscalar Operation</a:t>
            </a:r>
          </a:p>
        </p:txBody>
      </p:sp>
      <p:sp>
        <p:nvSpPr>
          <p:cNvPr id="3" name="Content Placeholder 2"/>
          <p:cNvSpPr>
            <a:spLocks noGrp="1"/>
          </p:cNvSpPr>
          <p:nvPr>
            <p:ph idx="1"/>
          </p:nvPr>
        </p:nvSpPr>
        <p:spPr/>
        <p:txBody>
          <a:bodyPr/>
          <a:lstStyle/>
          <a:p>
            <a:r>
              <a:rPr lang="en-US" dirty="0"/>
              <a:t>A substantial improvement in processor performance can be achieved by executing successive instructions in an overlapped fashion, which lowers the effective value of </a:t>
            </a:r>
            <a:r>
              <a:rPr lang="en-US" dirty="0" smtClean="0"/>
              <a:t>S(average </a:t>
            </a:r>
            <a:r>
              <a:rPr lang="en-US" dirty="0"/>
              <a:t>steps per instruction) in the performance </a:t>
            </a:r>
            <a:r>
              <a:rPr lang="en-US" dirty="0" smtClean="0"/>
              <a:t>equation</a:t>
            </a:r>
          </a:p>
          <a:p>
            <a:pPr marL="0" indent="0">
              <a:buNone/>
            </a:pPr>
            <a:r>
              <a:rPr lang="en-US" b="1" dirty="0"/>
              <a:t>Superscalar Operation</a:t>
            </a:r>
          </a:p>
          <a:p>
            <a:r>
              <a:rPr lang="en-US" b="1" dirty="0"/>
              <a:t>Concept:</a:t>
            </a:r>
            <a:r>
              <a:rPr lang="en-US" dirty="0"/>
              <a:t> A </a:t>
            </a:r>
            <a:r>
              <a:rPr lang="en-US" b="1" dirty="0"/>
              <a:t>higher degree of concurrency</a:t>
            </a:r>
            <a:r>
              <a:rPr lang="en-US" dirty="0"/>
              <a:t> is achieved by implementing </a:t>
            </a:r>
            <a:r>
              <a:rPr lang="en-US" b="1" dirty="0"/>
              <a:t>multiple instruction pipelines</a:t>
            </a:r>
            <a:r>
              <a:rPr lang="en-US" dirty="0"/>
              <a:t> within the processor.</a:t>
            </a:r>
          </a:p>
          <a:p>
            <a:r>
              <a:rPr lang="en-US" b="1" dirty="0"/>
              <a:t>Mechanism:</a:t>
            </a:r>
            <a:r>
              <a:rPr lang="en-US" dirty="0"/>
              <a:t> This utilizes </a:t>
            </a:r>
            <a:r>
              <a:rPr lang="en-US" b="1" dirty="0"/>
              <a:t>multiple functional units</a:t>
            </a:r>
            <a:r>
              <a:rPr lang="en-US" dirty="0"/>
              <a:t> to create </a:t>
            </a:r>
            <a:r>
              <a:rPr lang="en-US" b="1" dirty="0"/>
              <a:t>parallel paths</a:t>
            </a:r>
            <a:r>
              <a:rPr lang="en-US" dirty="0"/>
              <a:t> through which different instructions can be executed simultaneously.</a:t>
            </a:r>
          </a:p>
          <a:p>
            <a:endParaRPr lang="en-US" dirty="0" smtClean="0"/>
          </a:p>
          <a:p>
            <a:endParaRPr lang="en-IN" dirty="0"/>
          </a:p>
        </p:txBody>
      </p:sp>
    </p:spTree>
    <p:extLst>
      <p:ext uri="{BB962C8B-B14F-4D97-AF65-F5344CB8AC3E}">
        <p14:creationId xmlns:p14="http://schemas.microsoft.com/office/powerpoint/2010/main" val="3401446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Clock Rate </a:t>
            </a:r>
            <a:r>
              <a:rPr lang="en-IN" dirty="0" smtClean="0"/>
              <a:t>(R)</a:t>
            </a:r>
            <a:endParaRPr lang="en-IN" dirty="0"/>
          </a:p>
        </p:txBody>
      </p:sp>
      <p:pic>
        <p:nvPicPr>
          <p:cNvPr id="6" name="Content Placeholder 5"/>
          <p:cNvPicPr>
            <a:picLocks noGrp="1" noChangeAspect="1"/>
          </p:cNvPicPr>
          <p:nvPr>
            <p:ph idx="1"/>
          </p:nvPr>
        </p:nvPicPr>
        <p:blipFill>
          <a:blip r:embed="rId2"/>
          <a:stretch>
            <a:fillRect/>
          </a:stretch>
        </p:blipFill>
        <p:spPr>
          <a:xfrm>
            <a:off x="838200" y="1594082"/>
            <a:ext cx="10955573" cy="4806718"/>
          </a:xfrm>
          <a:prstGeom prst="rect">
            <a:avLst/>
          </a:prstGeom>
        </p:spPr>
      </p:pic>
    </p:spTree>
    <p:extLst>
      <p:ext uri="{BB962C8B-B14F-4D97-AF65-F5344CB8AC3E}">
        <p14:creationId xmlns:p14="http://schemas.microsoft.com/office/powerpoint/2010/main" val="3245701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CISC and RISC</a:t>
            </a:r>
            <a:endParaRPr lang="en-IN" dirty="0"/>
          </a:p>
        </p:txBody>
      </p:sp>
      <p:sp>
        <p:nvSpPr>
          <p:cNvPr id="3" name="Content Placeholder 2"/>
          <p:cNvSpPr>
            <a:spLocks noGrp="1"/>
          </p:cNvSpPr>
          <p:nvPr>
            <p:ph idx="1"/>
          </p:nvPr>
        </p:nvSpPr>
        <p:spPr/>
        <p:txBody>
          <a:bodyPr/>
          <a:lstStyle/>
          <a:p>
            <a:pPr algn="just"/>
            <a:r>
              <a:rPr lang="en-US" dirty="0"/>
              <a:t>The design of a processor's instruction set is a key factor affecting the performance parameters </a:t>
            </a:r>
            <a:r>
              <a:rPr lang="en-US" dirty="0" smtClean="0"/>
              <a:t>N </a:t>
            </a:r>
            <a:r>
              <a:rPr lang="en-US" dirty="0"/>
              <a:t>(instruction count) and </a:t>
            </a:r>
            <a:r>
              <a:rPr lang="en-US" dirty="0" smtClean="0"/>
              <a:t>S </a:t>
            </a:r>
            <a:r>
              <a:rPr lang="en-US" dirty="0"/>
              <a:t>(average steps per instruction) in the equation </a:t>
            </a:r>
            <a:r>
              <a:rPr lang="en-US" dirty="0" smtClean="0"/>
              <a:t>T </a:t>
            </a:r>
            <a:r>
              <a:rPr lang="en-US" dirty="0"/>
              <a:t>= (N x</a:t>
            </a:r>
            <a:r>
              <a:rPr lang="en-US" dirty="0" smtClean="0"/>
              <a:t> </a:t>
            </a:r>
            <a:r>
              <a:rPr lang="en-US" dirty="0"/>
              <a:t>S) / </a:t>
            </a:r>
            <a:r>
              <a:rPr lang="en-US" dirty="0" smtClean="0"/>
              <a:t>R.</a:t>
            </a:r>
          </a:p>
          <a:p>
            <a:pPr algn="just"/>
            <a:endParaRPr lang="en-US" dirty="0" smtClean="0"/>
          </a:p>
          <a:p>
            <a:pPr algn="just"/>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235725178"/>
              </p:ext>
            </p:extLst>
          </p:nvPr>
        </p:nvGraphicFramePr>
        <p:xfrm>
          <a:off x="838200" y="3676883"/>
          <a:ext cx="10515600" cy="2377440"/>
        </p:xfrm>
        <a:graphic>
          <a:graphicData uri="http://schemas.openxmlformats.org/drawingml/2006/table">
            <a:tbl>
              <a:tblPr/>
              <a:tblGrid>
                <a:gridCol w="3505200"/>
                <a:gridCol w="3505200"/>
                <a:gridCol w="3505200"/>
              </a:tblGrid>
              <a:tr h="0">
                <a:tc>
                  <a:txBody>
                    <a:bodyPr/>
                    <a:lstStyle/>
                    <a:p>
                      <a:pPr rtl="0"/>
                      <a:r>
                        <a:rPr lang="en-IN" b="1" dirty="0">
                          <a:solidFill>
                            <a:schemeClr val="tx1"/>
                          </a:solidFill>
                          <a:effectLst/>
                          <a:latin typeface="Google Sans Text"/>
                        </a:rPr>
                        <a:t>Instruction Type</a:t>
                      </a:r>
                      <a:endParaRPr lang="en-IN" dirty="0">
                        <a:solidFill>
                          <a:schemeClr val="tx1"/>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IN" b="1">
                          <a:solidFill>
                            <a:schemeClr val="tx1"/>
                          </a:solidFill>
                          <a:effectLst/>
                          <a:latin typeface="Google Sans Text"/>
                        </a:rPr>
                        <a:t>Characteristics</a:t>
                      </a:r>
                      <a:endParaRPr lang="en-IN">
                        <a:solidFill>
                          <a:schemeClr val="tx1"/>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US" b="1">
                          <a:solidFill>
                            <a:schemeClr val="tx1"/>
                          </a:solidFill>
                          <a:effectLst/>
                          <a:latin typeface="Google Sans Text"/>
                        </a:rPr>
                        <a:t>Effect on N and S</a:t>
                      </a:r>
                      <a:endParaRPr lang="en-US">
                        <a:solidFill>
                          <a:schemeClr val="tx1"/>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rtl="0"/>
                      <a:r>
                        <a:rPr lang="en-IN" b="1" dirty="0">
                          <a:solidFill>
                            <a:schemeClr val="tx1"/>
                          </a:solidFill>
                          <a:effectLst/>
                          <a:latin typeface="Google Sans Text"/>
                        </a:rPr>
                        <a:t>Simple Instructions</a:t>
                      </a:r>
                      <a:endParaRPr lang="en-IN" dirty="0">
                        <a:solidFill>
                          <a:schemeClr val="tx1"/>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US" dirty="0">
                          <a:solidFill>
                            <a:schemeClr val="tx1"/>
                          </a:solidFill>
                          <a:effectLst/>
                          <a:latin typeface="Google Sans Text"/>
                        </a:rPr>
                        <a:t>Require a small number of basic steps to execute.</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US" b="1">
                          <a:solidFill>
                            <a:schemeClr val="tx1"/>
                          </a:solidFill>
                          <a:effectLst/>
                          <a:latin typeface="Google Sans Text"/>
                        </a:rPr>
                        <a:t>Large $N$</a:t>
                      </a:r>
                      <a:r>
                        <a:rPr lang="en-US">
                          <a:solidFill>
                            <a:schemeClr val="tx1"/>
                          </a:solidFill>
                          <a:effectLst/>
                          <a:latin typeface="Google Sans Text"/>
                        </a:rPr>
                        <a:t> (many instructions needed for a task), </a:t>
                      </a:r>
                      <a:r>
                        <a:rPr lang="en-US" b="1">
                          <a:solidFill>
                            <a:schemeClr val="tx1"/>
                          </a:solidFill>
                          <a:effectLst/>
                          <a:latin typeface="Google Sans Text"/>
                        </a:rPr>
                        <a:t>Small $S$</a:t>
                      </a:r>
                      <a:r>
                        <a:rPr lang="en-US">
                          <a:solidFill>
                            <a:schemeClr val="tx1"/>
                          </a:solidFill>
                          <a:effectLst/>
                          <a:latin typeface="Google Sans Text"/>
                        </a:rPr>
                        <a:t> (few steps per instruction).</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rtl="0"/>
                      <a:r>
                        <a:rPr lang="en-IN" b="1">
                          <a:solidFill>
                            <a:schemeClr val="tx1"/>
                          </a:solidFill>
                          <a:effectLst/>
                          <a:latin typeface="Google Sans Text"/>
                        </a:rPr>
                        <a:t>Complex Instructions</a:t>
                      </a:r>
                      <a:endParaRPr lang="en-IN">
                        <a:solidFill>
                          <a:schemeClr val="tx1"/>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US" dirty="0">
                          <a:solidFill>
                            <a:schemeClr val="tx1"/>
                          </a:solidFill>
                          <a:effectLst/>
                          <a:latin typeface="Google Sans Text"/>
                        </a:rPr>
                        <a:t>Perform more complex operations, involving a large number of steps.</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US" b="1" dirty="0">
                          <a:solidFill>
                            <a:schemeClr val="tx1"/>
                          </a:solidFill>
                          <a:effectLst/>
                          <a:latin typeface="Google Sans Text"/>
                        </a:rPr>
                        <a:t>Lower $N$</a:t>
                      </a:r>
                      <a:r>
                        <a:rPr lang="en-US" dirty="0">
                          <a:solidFill>
                            <a:schemeClr val="tx1"/>
                          </a:solidFill>
                          <a:effectLst/>
                          <a:latin typeface="Google Sans Text"/>
                        </a:rPr>
                        <a:t> (fewer instructions needed for a task), </a:t>
                      </a:r>
                      <a:r>
                        <a:rPr lang="en-US" b="1" dirty="0">
                          <a:solidFill>
                            <a:schemeClr val="tx1"/>
                          </a:solidFill>
                          <a:effectLst/>
                          <a:latin typeface="Google Sans Text"/>
                        </a:rPr>
                        <a:t>Larger $S$</a:t>
                      </a:r>
                      <a:r>
                        <a:rPr lang="en-US" dirty="0">
                          <a:solidFill>
                            <a:schemeClr val="tx1"/>
                          </a:solidFill>
                          <a:effectLst/>
                          <a:latin typeface="Google Sans Text"/>
                        </a:rPr>
                        <a:t> (many steps per instruction).</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19785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CISC vs. RISC</a:t>
            </a:r>
          </a:p>
        </p:txBody>
      </p:sp>
      <p:sp>
        <p:nvSpPr>
          <p:cNvPr id="3" name="Content Placeholder 2"/>
          <p:cNvSpPr>
            <a:spLocks noGrp="1"/>
          </p:cNvSpPr>
          <p:nvPr>
            <p:ph idx="1"/>
          </p:nvPr>
        </p:nvSpPr>
        <p:spPr/>
        <p:txBody>
          <a:bodyPr/>
          <a:lstStyle/>
          <a:p>
            <a:r>
              <a:rPr lang="en-US" dirty="0"/>
              <a:t>The two different design philosophies based on instruction complexity are:</a:t>
            </a:r>
          </a:p>
          <a:p>
            <a:pPr lvl="1"/>
            <a:r>
              <a:rPr lang="en-US" b="1" dirty="0"/>
              <a:t>RISC (Reduced Instruction Set Computers):</a:t>
            </a:r>
            <a:r>
              <a:rPr lang="en-US" dirty="0"/>
              <a:t> Refers to processors with </a:t>
            </a:r>
            <a:r>
              <a:rPr lang="en-US" b="1" dirty="0"/>
              <a:t>simple instructions</a:t>
            </a:r>
            <a:r>
              <a:rPr lang="en-US" dirty="0"/>
              <a:t>.</a:t>
            </a:r>
          </a:p>
          <a:p>
            <a:pPr lvl="1"/>
            <a:r>
              <a:rPr lang="en-US" b="1" dirty="0"/>
              <a:t>CISC (Complex Instruction Set Computers):</a:t>
            </a:r>
            <a:r>
              <a:rPr lang="en-US" dirty="0"/>
              <a:t> Refers to processors with </a:t>
            </a:r>
            <a:r>
              <a:rPr lang="en-US" b="1" dirty="0"/>
              <a:t>more complex instructions</a:t>
            </a:r>
            <a:r>
              <a:rPr lang="en-US" dirty="0"/>
              <a:t>.</a:t>
            </a:r>
          </a:p>
          <a:p>
            <a:r>
              <a:rPr lang="en-US" dirty="0"/>
              <a:t>These terms describe design principles and techniques that result from many trade-offs, and do not necessarily correspond to clearly defined classes of processors.</a:t>
            </a:r>
          </a:p>
          <a:p>
            <a:pPr marL="0" indent="0">
              <a:buNone/>
            </a:pPr>
            <a:endParaRPr lang="en-IN" dirty="0"/>
          </a:p>
        </p:txBody>
      </p:sp>
    </p:spTree>
    <p:extLst>
      <p:ext uri="{BB962C8B-B14F-4D97-AF65-F5344CB8AC3E}">
        <p14:creationId xmlns:p14="http://schemas.microsoft.com/office/powerpoint/2010/main" val="445905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Compiler</a:t>
            </a:r>
          </a:p>
        </p:txBody>
      </p:sp>
      <p:sp>
        <p:nvSpPr>
          <p:cNvPr id="3" name="Content Placeholder 2"/>
          <p:cNvSpPr>
            <a:spLocks noGrp="1"/>
          </p:cNvSpPr>
          <p:nvPr>
            <p:ph idx="1"/>
          </p:nvPr>
        </p:nvSpPr>
        <p:spPr/>
        <p:txBody>
          <a:bodyPr/>
          <a:lstStyle/>
          <a:p>
            <a:r>
              <a:rPr lang="en-US" dirty="0"/>
              <a:t>The compiler is responsible for translating a high-level language program into a sequence of machine instructions</a:t>
            </a:r>
            <a:r>
              <a:rPr lang="en-US" dirty="0" smtClean="0"/>
              <a:t>.</a:t>
            </a:r>
          </a:p>
          <a:p>
            <a:r>
              <a:rPr lang="en-US" dirty="0" smtClean="0"/>
              <a:t>Role </a:t>
            </a:r>
            <a:r>
              <a:rPr lang="en-US" dirty="0"/>
              <a:t>in </a:t>
            </a:r>
            <a:r>
              <a:rPr lang="en-US" dirty="0" smtClean="0"/>
              <a:t>Performance</a:t>
            </a:r>
            <a:r>
              <a:rPr lang="en-US" dirty="0"/>
              <a:t>: The compiler significantly impacts the performance parameter </a:t>
            </a:r>
            <a:r>
              <a:rPr lang="en-US" dirty="0" smtClean="0"/>
              <a:t>N. </a:t>
            </a:r>
          </a:p>
          <a:p>
            <a:r>
              <a:rPr lang="en-US" dirty="0" smtClean="0"/>
              <a:t>To </a:t>
            </a:r>
            <a:r>
              <a:rPr lang="en-US" dirty="0"/>
              <a:t>reduce </a:t>
            </a:r>
            <a:r>
              <a:rPr lang="en-US" dirty="0" smtClean="0"/>
              <a:t>N, </a:t>
            </a:r>
            <a:r>
              <a:rPr lang="en-US" dirty="0"/>
              <a:t>a suitable machine instruction set and a compiler that makes good use of it are necessary</a:t>
            </a:r>
            <a:r>
              <a:rPr lang="en-US" dirty="0" smtClean="0"/>
              <a:t>.</a:t>
            </a:r>
          </a:p>
          <a:p>
            <a:r>
              <a:rPr lang="en-US" b="1" dirty="0"/>
              <a:t>Compiler-Processor Link:</a:t>
            </a:r>
            <a:r>
              <a:rPr lang="en-US" dirty="0"/>
              <a:t> Although a compiler may appear to be a separate entity, a high-quality compiler must be </a:t>
            </a:r>
            <a:r>
              <a:rPr lang="en-US" b="1" dirty="0"/>
              <a:t>closely linked to the processor architecture</a:t>
            </a:r>
            <a:r>
              <a:rPr lang="en-US" dirty="0"/>
              <a:t>.</a:t>
            </a:r>
            <a:endParaRPr lang="en-IN" dirty="0"/>
          </a:p>
        </p:txBody>
      </p:sp>
    </p:spTree>
    <p:extLst>
      <p:ext uri="{BB962C8B-B14F-4D97-AF65-F5344CB8AC3E}">
        <p14:creationId xmlns:p14="http://schemas.microsoft.com/office/powerpoint/2010/main" val="1724392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Memory Locations and Addresses</a:t>
            </a:r>
          </a:p>
        </p:txBody>
      </p:sp>
      <p:sp>
        <p:nvSpPr>
          <p:cNvPr id="3" name="Content Placeholder 2"/>
          <p:cNvSpPr>
            <a:spLocks noGrp="1"/>
          </p:cNvSpPr>
          <p:nvPr>
            <p:ph idx="1"/>
          </p:nvPr>
        </p:nvSpPr>
        <p:spPr/>
        <p:txBody>
          <a:bodyPr>
            <a:normAutofit/>
          </a:bodyPr>
          <a:lstStyle/>
          <a:p>
            <a:r>
              <a:rPr lang="en-US" dirty="0"/>
              <a:t>Instructions, number operands, and character operands are all stored in a computer's memory. The memory is structured as millions of storage cells, with each cell capable of storing one bit of information (a value of 0 or 1</a:t>
            </a:r>
            <a:r>
              <a:rPr lang="en-US" dirty="0" smtClean="0"/>
              <a:t>).</a:t>
            </a:r>
          </a:p>
          <a:p>
            <a:pPr marL="0" indent="0">
              <a:buNone/>
            </a:pPr>
            <a:r>
              <a:rPr lang="en-US" dirty="0"/>
              <a:t>Words and Word </a:t>
            </a:r>
            <a:r>
              <a:rPr lang="en-US" dirty="0" smtClean="0"/>
              <a:t>Length</a:t>
            </a:r>
          </a:p>
          <a:p>
            <a:r>
              <a:rPr lang="en-US" dirty="0" smtClean="0"/>
              <a:t>Word</a:t>
            </a:r>
          </a:p>
          <a:p>
            <a:r>
              <a:rPr lang="en-US" dirty="0" smtClean="0"/>
              <a:t>Word </a:t>
            </a:r>
            <a:r>
              <a:rPr lang="en-US" dirty="0"/>
              <a:t>Length </a:t>
            </a:r>
            <a:r>
              <a:rPr lang="en-US" dirty="0" smtClean="0"/>
              <a:t>(n): </a:t>
            </a:r>
          </a:p>
          <a:p>
            <a:r>
              <a:rPr lang="en-US" dirty="0" smtClean="0"/>
              <a:t>Byte</a:t>
            </a:r>
            <a:r>
              <a:rPr lang="en-US" dirty="0"/>
              <a:t>: A unit of 8 bits</a:t>
            </a:r>
            <a:r>
              <a:rPr lang="en-US" dirty="0" smtClean="0"/>
              <a:t>.</a:t>
            </a:r>
          </a:p>
          <a:p>
            <a:r>
              <a:rPr lang="en-US" dirty="0" smtClean="0"/>
              <a:t>Example </a:t>
            </a:r>
            <a:r>
              <a:rPr lang="en-US" dirty="0"/>
              <a:t>(32-bit word):</a:t>
            </a:r>
            <a:endParaRPr lang="en-IN" dirty="0"/>
          </a:p>
        </p:txBody>
      </p:sp>
    </p:spTree>
    <p:extLst>
      <p:ext uri="{BB962C8B-B14F-4D97-AF65-F5344CB8AC3E}">
        <p14:creationId xmlns:p14="http://schemas.microsoft.com/office/powerpoint/2010/main" val="2581383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Addressing and Address Space</a:t>
            </a:r>
            <a:endParaRPr lang="en-IN" dirty="0"/>
          </a:p>
        </p:txBody>
      </p:sp>
      <p:sp>
        <p:nvSpPr>
          <p:cNvPr id="3" name="Content Placeholder 2"/>
          <p:cNvSpPr>
            <a:spLocks noGrp="1"/>
          </p:cNvSpPr>
          <p:nvPr>
            <p:ph idx="1"/>
          </p:nvPr>
        </p:nvSpPr>
        <p:spPr/>
        <p:txBody>
          <a:bodyPr/>
          <a:lstStyle/>
          <a:p>
            <a:r>
              <a:rPr lang="en-US" dirty="0"/>
              <a:t>Accessing a single item of information in memory, whether a word or a byte, requires distinct names or </a:t>
            </a:r>
            <a:r>
              <a:rPr lang="en-US" b="1" dirty="0"/>
              <a:t>addresses</a:t>
            </a:r>
            <a:r>
              <a:rPr lang="en-US" dirty="0"/>
              <a:t> for each location</a:t>
            </a:r>
            <a:r>
              <a:rPr lang="en-US" dirty="0" smtClean="0"/>
              <a:t>.</a:t>
            </a:r>
          </a:p>
          <a:p>
            <a:endParaRPr lang="en-IN" dirty="0"/>
          </a:p>
        </p:txBody>
      </p:sp>
      <p:pic>
        <p:nvPicPr>
          <p:cNvPr id="5" name="Picture 4"/>
          <p:cNvPicPr>
            <a:picLocks noChangeAspect="1"/>
          </p:cNvPicPr>
          <p:nvPr/>
        </p:nvPicPr>
        <p:blipFill>
          <a:blip r:embed="rId2"/>
          <a:stretch>
            <a:fillRect/>
          </a:stretch>
        </p:blipFill>
        <p:spPr>
          <a:xfrm>
            <a:off x="838200" y="2762871"/>
            <a:ext cx="10309210" cy="1950797"/>
          </a:xfrm>
          <a:prstGeom prst="rect">
            <a:avLst/>
          </a:prstGeom>
        </p:spPr>
      </p:pic>
    </p:spTree>
    <p:extLst>
      <p:ext uri="{BB962C8B-B14F-4D97-AF65-F5344CB8AC3E}">
        <p14:creationId xmlns:p14="http://schemas.microsoft.com/office/powerpoint/2010/main" val="299228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Byte Addressability</a:t>
            </a:r>
          </a:p>
        </p:txBody>
      </p:sp>
      <p:sp>
        <p:nvSpPr>
          <p:cNvPr id="3" name="Content Placeholder 2"/>
          <p:cNvSpPr>
            <a:spLocks noGrp="1"/>
          </p:cNvSpPr>
          <p:nvPr>
            <p:ph idx="1"/>
          </p:nvPr>
        </p:nvSpPr>
        <p:spPr/>
        <p:txBody>
          <a:bodyPr/>
          <a:lstStyle/>
          <a:p>
            <a:r>
              <a:rPr lang="en-US" dirty="0"/>
              <a:t>Computer memory is organized around three basic information quantities: </a:t>
            </a:r>
            <a:r>
              <a:rPr lang="en-US" dirty="0" smtClean="0"/>
              <a:t>the </a:t>
            </a:r>
            <a:r>
              <a:rPr lang="en-US" dirty="0"/>
              <a:t>bit, the byte, and the word</a:t>
            </a:r>
            <a:r>
              <a:rPr lang="en-US" dirty="0" smtClean="0"/>
              <a:t>.</a:t>
            </a:r>
          </a:p>
          <a:p>
            <a:r>
              <a:rPr lang="en-US" dirty="0"/>
              <a:t>The most practical and common assignment in modern computers is to have successive addresses refer to successive byte locations in memory. This convention is called byte-addressable memory</a:t>
            </a:r>
            <a:r>
              <a:rPr lang="en-US" dirty="0" smtClean="0"/>
              <a:t>.</a:t>
            </a:r>
          </a:p>
          <a:p>
            <a:r>
              <a:rPr lang="en-US" dirty="0" smtClean="0"/>
              <a:t>Byte </a:t>
            </a:r>
            <a:r>
              <a:rPr lang="en-US" dirty="0"/>
              <a:t>Addresses: Byte locations have addresses 0, 1, 2, 3, and so on</a:t>
            </a:r>
            <a:r>
              <a:rPr lang="en-US" dirty="0" smtClean="0"/>
              <a:t>.</a:t>
            </a:r>
          </a:p>
          <a:p>
            <a:r>
              <a:rPr lang="en-US" dirty="0" smtClean="0"/>
              <a:t>Word </a:t>
            </a:r>
            <a:r>
              <a:rPr lang="en-US" dirty="0"/>
              <a:t>Addresses: If the word length is 32 bits, a word consists of four bytes. Consequently, successive words are located at addresses </a:t>
            </a:r>
            <a:r>
              <a:rPr lang="en-US" dirty="0" smtClean="0"/>
              <a:t>0</a:t>
            </a:r>
            <a:r>
              <a:rPr lang="en-US" dirty="0"/>
              <a:t>, 4, 8</a:t>
            </a:r>
            <a:r>
              <a:rPr lang="en-US" dirty="0" smtClean="0"/>
              <a:t>,.</a:t>
            </a:r>
            <a:endParaRPr lang="en-IN" dirty="0"/>
          </a:p>
        </p:txBody>
      </p:sp>
    </p:spTree>
    <p:extLst>
      <p:ext uri="{BB962C8B-B14F-4D97-AF65-F5344CB8AC3E}">
        <p14:creationId xmlns:p14="http://schemas.microsoft.com/office/powerpoint/2010/main" val="1568268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Big-Endian and Little-Endian Assignments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64408615"/>
              </p:ext>
            </p:extLst>
          </p:nvPr>
        </p:nvGraphicFramePr>
        <p:xfrm>
          <a:off x="838200" y="2675414"/>
          <a:ext cx="10515600" cy="2651760"/>
        </p:xfrm>
        <a:graphic>
          <a:graphicData uri="http://schemas.openxmlformats.org/drawingml/2006/table">
            <a:tbl>
              <a:tblPr/>
              <a:tblGrid>
                <a:gridCol w="3505200"/>
                <a:gridCol w="3505200"/>
                <a:gridCol w="3505200"/>
              </a:tblGrid>
              <a:tr h="0">
                <a:tc>
                  <a:txBody>
                    <a:bodyPr/>
                    <a:lstStyle/>
                    <a:p>
                      <a:pPr rtl="0"/>
                      <a:r>
                        <a:rPr lang="en-IN" b="1" dirty="0">
                          <a:solidFill>
                            <a:schemeClr val="tx1"/>
                          </a:solidFill>
                          <a:effectLst/>
                          <a:latin typeface="Google Sans Text"/>
                        </a:rPr>
                        <a:t>Convention</a:t>
                      </a:r>
                      <a:endParaRPr lang="en-IN" dirty="0">
                        <a:solidFill>
                          <a:schemeClr val="tx1"/>
                        </a:solidFill>
                        <a:effectLst/>
                        <a:latin typeface="Google Sans Text"/>
                      </a:endParaRPr>
                    </a:p>
                  </a:txBody>
                  <a:tcPr marL="114300" marR="114300" marT="76200" marB="762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en-IN" b="1">
                          <a:solidFill>
                            <a:schemeClr val="tx1"/>
                          </a:solidFill>
                          <a:effectLst/>
                          <a:latin typeface="Google Sans Text"/>
                        </a:rPr>
                        <a:t>Description</a:t>
                      </a:r>
                      <a:endParaRPr lang="en-IN">
                        <a:solidFill>
                          <a:schemeClr val="tx1"/>
                        </a:solidFill>
                        <a:effectLst/>
                        <a:latin typeface="Google Sans Text"/>
                      </a:endParaRPr>
                    </a:p>
                  </a:txBody>
                  <a:tcPr marL="114300" marR="114300" marT="76200" marB="762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en-IN" b="1">
                          <a:solidFill>
                            <a:schemeClr val="tx1"/>
                          </a:solidFill>
                          <a:effectLst/>
                          <a:latin typeface="Google Sans Text"/>
                        </a:rPr>
                        <a:t>Address Assignment</a:t>
                      </a:r>
                      <a:endParaRPr lang="en-IN">
                        <a:solidFill>
                          <a:schemeClr val="tx1"/>
                        </a:solidFill>
                        <a:effectLst/>
                        <a:latin typeface="Google Sans Text"/>
                      </a:endParaRPr>
                    </a:p>
                  </a:txBody>
                  <a:tcPr marL="114300" marR="114300" marT="76200" marB="762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rtl="0"/>
                      <a:r>
                        <a:rPr lang="en-IN" b="1" dirty="0">
                          <a:solidFill>
                            <a:schemeClr val="tx1"/>
                          </a:solidFill>
                          <a:effectLst/>
                          <a:latin typeface="Google Sans Text"/>
                        </a:rPr>
                        <a:t>Big-Endian</a:t>
                      </a:r>
                      <a:endParaRPr lang="en-IN" dirty="0">
                        <a:solidFill>
                          <a:schemeClr val="tx1"/>
                        </a:solidFill>
                        <a:effectLst/>
                        <a:latin typeface="Google Sans Text"/>
                      </a:endParaRPr>
                    </a:p>
                  </a:txBody>
                  <a:tcPr marL="114300" marR="114300" marT="76200" marB="762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en-US" dirty="0">
                          <a:solidFill>
                            <a:schemeClr val="tx1"/>
                          </a:solidFill>
                          <a:effectLst/>
                          <a:latin typeface="Google Sans Text"/>
                        </a:rPr>
                        <a:t>Lower byte addresses are used for the </a:t>
                      </a:r>
                      <a:r>
                        <a:rPr lang="en-US" b="1" dirty="0">
                          <a:solidFill>
                            <a:schemeClr val="tx1"/>
                          </a:solidFill>
                          <a:effectLst/>
                          <a:latin typeface="Google Sans Text"/>
                        </a:rPr>
                        <a:t>more significant bytes</a:t>
                      </a:r>
                      <a:r>
                        <a:rPr lang="en-US" dirty="0">
                          <a:solidFill>
                            <a:schemeClr val="tx1"/>
                          </a:solidFill>
                          <a:effectLst/>
                          <a:latin typeface="Google Sans Text"/>
                        </a:rPr>
                        <a:t> (the leftmost bytes) of the word.</a:t>
                      </a:r>
                    </a:p>
                  </a:txBody>
                  <a:tcPr marL="114300" marR="114300" marT="76200" marB="762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en-US">
                          <a:solidFill>
                            <a:schemeClr val="tx1"/>
                          </a:solidFill>
                          <a:effectLst/>
                          <a:latin typeface="Google Sans Text"/>
                        </a:rPr>
                        <a:t>Lower addresses store the bytes with the greater numerical weight (powers of 2).</a:t>
                      </a:r>
                    </a:p>
                  </a:txBody>
                  <a:tcPr marL="114300" marR="114300" marT="76200" marB="762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rtl="0"/>
                      <a:r>
                        <a:rPr lang="en-IN" b="1">
                          <a:solidFill>
                            <a:schemeClr val="tx1"/>
                          </a:solidFill>
                          <a:effectLst/>
                          <a:latin typeface="Google Sans Text"/>
                        </a:rPr>
                        <a:t>Little-Endian</a:t>
                      </a:r>
                      <a:endParaRPr lang="en-IN">
                        <a:solidFill>
                          <a:schemeClr val="tx1"/>
                        </a:solidFill>
                        <a:effectLst/>
                        <a:latin typeface="Google Sans Text"/>
                      </a:endParaRPr>
                    </a:p>
                  </a:txBody>
                  <a:tcPr marL="114300" marR="114300" marT="76200" marB="762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en-US" dirty="0">
                          <a:solidFill>
                            <a:schemeClr val="tx1"/>
                          </a:solidFill>
                          <a:effectLst/>
                          <a:latin typeface="Google Sans Text"/>
                        </a:rPr>
                        <a:t>Lower byte addresses are used for the </a:t>
                      </a:r>
                      <a:r>
                        <a:rPr lang="en-US" b="1" dirty="0">
                          <a:solidFill>
                            <a:schemeClr val="tx1"/>
                          </a:solidFill>
                          <a:effectLst/>
                          <a:latin typeface="Google Sans Text"/>
                        </a:rPr>
                        <a:t>less significant bytes</a:t>
                      </a:r>
                      <a:r>
                        <a:rPr lang="en-US" dirty="0">
                          <a:solidFill>
                            <a:schemeClr val="tx1"/>
                          </a:solidFill>
                          <a:effectLst/>
                          <a:latin typeface="Google Sans Text"/>
                        </a:rPr>
                        <a:t> (the rightmost bytes) of the word.</a:t>
                      </a:r>
                    </a:p>
                  </a:txBody>
                  <a:tcPr marL="114300" marR="114300" marT="76200" marB="7620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en-US" dirty="0">
                          <a:solidFill>
                            <a:schemeClr val="tx1"/>
                          </a:solidFill>
                          <a:effectLst/>
                          <a:latin typeface="Google Sans Text"/>
                        </a:rPr>
                        <a:t>Lower addresses store the bytes with the lesser numerical weight.</a:t>
                      </a:r>
                    </a:p>
                  </a:txBody>
                  <a:tcPr marL="114300" marR="114300" marT="76200" marB="762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888706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7730" y="360608"/>
            <a:ext cx="11121980" cy="6176963"/>
          </a:xfrm>
        </p:spPr>
        <p:txBody>
          <a:bodyPr>
            <a:normAutofit/>
          </a:bodyPr>
          <a:lstStyle/>
          <a:p>
            <a:pPr marL="0" indent="0">
              <a:buNone/>
            </a:pPr>
            <a:r>
              <a:rPr lang="en-US" b="1" dirty="0" smtClean="0"/>
              <a:t>Word </a:t>
            </a:r>
            <a:r>
              <a:rPr lang="en-US" b="1" dirty="0"/>
              <a:t>Alignment</a:t>
            </a:r>
          </a:p>
          <a:p>
            <a:r>
              <a:rPr lang="en-US" dirty="0"/>
              <a:t>Words are said to have </a:t>
            </a:r>
            <a:r>
              <a:rPr lang="en-US" b="1" dirty="0"/>
              <a:t>aligned addresses</a:t>
            </a:r>
            <a:r>
              <a:rPr lang="en-US" dirty="0"/>
              <a:t> when they begin at a byte address that is a multiple of the number of bytes in a word.</a:t>
            </a:r>
          </a:p>
          <a:p>
            <a:pPr marL="0" indent="0">
              <a:buNone/>
            </a:pPr>
            <a:r>
              <a:rPr lang="en-US" b="1" dirty="0"/>
              <a:t>Accessing Numbers, Characters, and Character Strings</a:t>
            </a:r>
          </a:p>
          <a:p>
            <a:r>
              <a:rPr lang="en-US" b="1" dirty="0"/>
              <a:t>Numbers:</a:t>
            </a:r>
            <a:r>
              <a:rPr lang="en-US" dirty="0"/>
              <a:t> A number usually occupies one word and is accessed by specifying its </a:t>
            </a:r>
            <a:r>
              <a:rPr lang="en-US" b="1" dirty="0"/>
              <a:t>word address</a:t>
            </a:r>
            <a:r>
              <a:rPr lang="en-US" dirty="0"/>
              <a:t>.</a:t>
            </a:r>
          </a:p>
          <a:p>
            <a:r>
              <a:rPr lang="en-US" b="1" dirty="0"/>
              <a:t>Characters:</a:t>
            </a:r>
            <a:r>
              <a:rPr lang="en-US" dirty="0"/>
              <a:t> Individual characters are accessed by their </a:t>
            </a:r>
            <a:r>
              <a:rPr lang="en-US" b="1" dirty="0"/>
              <a:t>byte address</a:t>
            </a:r>
            <a:r>
              <a:rPr lang="en-US" dirty="0"/>
              <a:t>.</a:t>
            </a:r>
          </a:p>
          <a:p>
            <a:r>
              <a:rPr lang="en-US" b="1" dirty="0"/>
              <a:t>Character Strings:</a:t>
            </a:r>
            <a:r>
              <a:rPr lang="en-US" dirty="0"/>
              <a:t> Strings are often of variable length. The start of the string is indicated by giving the address of the byte containing the first character, and successive byte locations contain successive characters.</a:t>
            </a:r>
          </a:p>
          <a:p>
            <a:endParaRPr lang="en-IN" dirty="0"/>
          </a:p>
        </p:txBody>
      </p:sp>
    </p:spTree>
    <p:extLst>
      <p:ext uri="{BB962C8B-B14F-4D97-AF65-F5344CB8AC3E}">
        <p14:creationId xmlns:p14="http://schemas.microsoft.com/office/powerpoint/2010/main" val="1573148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809" y="304800"/>
            <a:ext cx="10995991" cy="5872163"/>
          </a:xfrm>
        </p:spPr>
        <p:txBody>
          <a:bodyPr>
            <a:normAutofit/>
          </a:bodyPr>
          <a:lstStyle/>
          <a:p>
            <a:r>
              <a:rPr lang="en-US" b="1" dirty="0"/>
              <a:t>The Need for Encoding</a:t>
            </a:r>
          </a:p>
          <a:p>
            <a:r>
              <a:rPr lang="en-US" b="1" dirty="0" smtClean="0"/>
              <a:t>digital </a:t>
            </a:r>
            <a:r>
              <a:rPr lang="en-US" b="1" dirty="0"/>
              <a:t>circuits</a:t>
            </a:r>
            <a:r>
              <a:rPr lang="en-US" dirty="0"/>
              <a:t> that operate in only </a:t>
            </a:r>
            <a:r>
              <a:rPr lang="en-US" b="1" dirty="0"/>
              <a:t>two stable states</a:t>
            </a:r>
            <a:r>
              <a:rPr lang="en-US" dirty="0"/>
              <a:t>: </a:t>
            </a:r>
            <a:r>
              <a:rPr lang="en-US" b="1" dirty="0"/>
              <a:t>ON</a:t>
            </a:r>
            <a:r>
              <a:rPr lang="en-US" dirty="0"/>
              <a:t> and </a:t>
            </a:r>
            <a:r>
              <a:rPr lang="en-US" b="1" dirty="0"/>
              <a:t>OFF</a:t>
            </a:r>
            <a:r>
              <a:rPr lang="en-US" dirty="0"/>
              <a:t>. </a:t>
            </a:r>
            <a:endParaRPr lang="en-US" dirty="0" smtClean="0"/>
          </a:p>
          <a:p>
            <a:r>
              <a:rPr lang="en-US" dirty="0" smtClean="0"/>
              <a:t>numbers</a:t>
            </a:r>
            <a:r>
              <a:rPr lang="en-US" dirty="0"/>
              <a:t>, characters, and instructions—to be translated into a format that uses only two values.</a:t>
            </a:r>
          </a:p>
          <a:p>
            <a:r>
              <a:rPr lang="en-US" b="1" dirty="0" smtClean="0"/>
              <a:t>Bit</a:t>
            </a:r>
            <a:endParaRPr lang="en-US" dirty="0" smtClean="0"/>
          </a:p>
          <a:p>
            <a:r>
              <a:rPr lang="en-US" b="1" dirty="0" smtClean="0"/>
              <a:t>Encoding</a:t>
            </a:r>
          </a:p>
          <a:p>
            <a:r>
              <a:rPr lang="en-US" b="1" dirty="0"/>
              <a:t>Encoding Numbers</a:t>
            </a:r>
          </a:p>
          <a:p>
            <a:pPr lvl="1"/>
            <a:r>
              <a:rPr lang="en-US" b="1" dirty="0"/>
              <a:t>Positional Binary Notation</a:t>
            </a:r>
          </a:p>
          <a:p>
            <a:pPr lvl="1"/>
            <a:r>
              <a:rPr lang="en-US" b="1" dirty="0"/>
              <a:t>Binary-Coded Decimal (BCD)</a:t>
            </a:r>
          </a:p>
          <a:p>
            <a:r>
              <a:rPr lang="en-IN" dirty="0"/>
              <a:t>Encoding Characters: ASCII, </a:t>
            </a:r>
            <a:r>
              <a:rPr lang="en-IN" dirty="0" smtClean="0"/>
              <a:t>EBCDIC(</a:t>
            </a:r>
            <a:r>
              <a:rPr lang="en-US" b="1" dirty="0"/>
              <a:t>E</a:t>
            </a:r>
            <a:r>
              <a:rPr lang="en-US" dirty="0"/>
              <a:t>xtended </a:t>
            </a:r>
            <a:r>
              <a:rPr lang="en-US" b="1" dirty="0"/>
              <a:t>B</a:t>
            </a:r>
            <a:r>
              <a:rPr lang="en-US" dirty="0"/>
              <a:t>inary-**C**</a:t>
            </a:r>
            <a:r>
              <a:rPr lang="en-US" dirty="0" err="1"/>
              <a:t>oded</a:t>
            </a:r>
            <a:r>
              <a:rPr lang="en-US" dirty="0"/>
              <a:t> </a:t>
            </a:r>
            <a:r>
              <a:rPr lang="en-US" b="1" dirty="0"/>
              <a:t>D</a:t>
            </a:r>
            <a:r>
              <a:rPr lang="en-US" dirty="0"/>
              <a:t>ecimal </a:t>
            </a:r>
            <a:r>
              <a:rPr lang="en-US" b="1" dirty="0"/>
              <a:t>I</a:t>
            </a:r>
            <a:r>
              <a:rPr lang="en-US" dirty="0"/>
              <a:t>nterchange </a:t>
            </a:r>
            <a:r>
              <a:rPr lang="en-US" b="1" dirty="0" smtClean="0"/>
              <a:t>C</a:t>
            </a:r>
            <a:r>
              <a:rPr lang="en-US" dirty="0" smtClean="0"/>
              <a:t>ode</a:t>
            </a:r>
            <a:r>
              <a:rPr lang="en-IN" dirty="0" smtClean="0"/>
              <a:t>)</a:t>
            </a:r>
            <a:endParaRPr lang="en-US" b="1" dirty="0"/>
          </a:p>
          <a:p>
            <a:endParaRPr lang="en-US" b="1" dirty="0" smtClean="0"/>
          </a:p>
        </p:txBody>
      </p:sp>
    </p:spTree>
    <p:extLst>
      <p:ext uri="{BB962C8B-B14F-4D97-AF65-F5344CB8AC3E}">
        <p14:creationId xmlns:p14="http://schemas.microsoft.com/office/powerpoint/2010/main" val="1379904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Memory Operations</a:t>
            </a:r>
          </a:p>
        </p:txBody>
      </p:sp>
      <p:sp>
        <p:nvSpPr>
          <p:cNvPr id="3" name="Content Placeholder 2"/>
          <p:cNvSpPr>
            <a:spLocks noGrp="1"/>
          </p:cNvSpPr>
          <p:nvPr>
            <p:ph idx="1"/>
          </p:nvPr>
        </p:nvSpPr>
        <p:spPr>
          <a:xfrm>
            <a:off x="838200" y="1325563"/>
            <a:ext cx="10515600" cy="4351338"/>
          </a:xfrm>
        </p:spPr>
        <p:txBody>
          <a:bodyPr/>
          <a:lstStyle/>
          <a:p>
            <a:pPr algn="just"/>
            <a:r>
              <a:rPr lang="en-US" dirty="0"/>
              <a:t>Both program instructions and data operands are stored in the memory. Consequently, two fundamental operations are necessary for moving information between the memory and the processor: </a:t>
            </a:r>
            <a:r>
              <a:rPr lang="en-US" b="1" dirty="0"/>
              <a:t>Load</a:t>
            </a:r>
            <a:r>
              <a:rPr lang="en-US" dirty="0"/>
              <a:t> (or Read/Fetch) and </a:t>
            </a:r>
            <a:r>
              <a:rPr lang="en-US" b="1" dirty="0"/>
              <a:t>Store</a:t>
            </a:r>
            <a:r>
              <a:rPr lang="en-US" dirty="0"/>
              <a:t> (or Write</a:t>
            </a:r>
            <a:r>
              <a:rPr lang="en-US" dirty="0" smtClean="0"/>
              <a:t>).</a:t>
            </a:r>
          </a:p>
          <a:p>
            <a:pPr algn="just"/>
            <a:endParaRPr lang="en-IN" dirty="0"/>
          </a:p>
        </p:txBody>
      </p:sp>
      <p:pic>
        <p:nvPicPr>
          <p:cNvPr id="4" name="Picture 3"/>
          <p:cNvPicPr>
            <a:picLocks noChangeAspect="1"/>
          </p:cNvPicPr>
          <p:nvPr/>
        </p:nvPicPr>
        <p:blipFill>
          <a:blip r:embed="rId2"/>
          <a:stretch>
            <a:fillRect/>
          </a:stretch>
        </p:blipFill>
        <p:spPr>
          <a:xfrm>
            <a:off x="838200" y="2906893"/>
            <a:ext cx="10340662" cy="3918723"/>
          </a:xfrm>
          <a:prstGeom prst="rect">
            <a:avLst/>
          </a:prstGeom>
        </p:spPr>
      </p:pic>
    </p:spTree>
    <p:extLst>
      <p:ext uri="{BB962C8B-B14F-4D97-AF65-F5344CB8AC3E}">
        <p14:creationId xmlns:p14="http://schemas.microsoft.com/office/powerpoint/2010/main" val="3824448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11033" y="1227148"/>
            <a:ext cx="10969934" cy="3933244"/>
          </a:xfrm>
          <a:prstGeom prst="rect">
            <a:avLst/>
          </a:prstGeom>
        </p:spPr>
      </p:pic>
    </p:spTree>
    <p:extLst>
      <p:ext uri="{BB962C8B-B14F-4D97-AF65-F5344CB8AC3E}">
        <p14:creationId xmlns:p14="http://schemas.microsoft.com/office/powerpoint/2010/main" val="1896740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71529" y="1253767"/>
            <a:ext cx="11439444" cy="3807630"/>
          </a:xfrm>
          <a:prstGeom prst="rect">
            <a:avLst/>
          </a:prstGeom>
        </p:spPr>
      </p:pic>
    </p:spTree>
    <p:extLst>
      <p:ext uri="{BB962C8B-B14F-4D97-AF65-F5344CB8AC3E}">
        <p14:creationId xmlns:p14="http://schemas.microsoft.com/office/powerpoint/2010/main" val="1623902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Instructions and Instruction Sequencing</a:t>
            </a:r>
          </a:p>
        </p:txBody>
      </p:sp>
      <p:sp>
        <p:nvSpPr>
          <p:cNvPr id="3" name="Content Placeholder 2"/>
          <p:cNvSpPr>
            <a:spLocks noGrp="1"/>
          </p:cNvSpPr>
          <p:nvPr>
            <p:ph idx="1"/>
          </p:nvPr>
        </p:nvSpPr>
        <p:spPr/>
        <p:txBody>
          <a:bodyPr/>
          <a:lstStyle/>
          <a:p>
            <a:r>
              <a:rPr lang="en-US" dirty="0"/>
              <a:t>The tasks carried out by a computer program are a sequence of small steps (e.g., adding numbers, reading from a keyboard). A computer must have instructions capable of performing four fundamental types of operations:</a:t>
            </a:r>
          </a:p>
          <a:p>
            <a:r>
              <a:rPr lang="en-US" b="1" dirty="0"/>
              <a:t>Data transfers</a:t>
            </a:r>
            <a:r>
              <a:rPr lang="en-US" dirty="0"/>
              <a:t> between the memory and the processor registers.</a:t>
            </a:r>
          </a:p>
          <a:p>
            <a:r>
              <a:rPr lang="en-US" b="1" dirty="0"/>
              <a:t>Arithmetic and logic operations</a:t>
            </a:r>
            <a:r>
              <a:rPr lang="en-US" dirty="0"/>
              <a:t> on data.</a:t>
            </a:r>
          </a:p>
          <a:p>
            <a:r>
              <a:rPr lang="en-US" b="1" dirty="0"/>
              <a:t>Program sequencing and control</a:t>
            </a:r>
            <a:r>
              <a:rPr lang="en-US" dirty="0"/>
              <a:t>.</a:t>
            </a:r>
          </a:p>
          <a:p>
            <a:r>
              <a:rPr lang="en-US" b="1" dirty="0"/>
              <a:t>I/O transfers</a:t>
            </a:r>
            <a:r>
              <a:rPr lang="en-US" dirty="0"/>
              <a:t> (Input/Output).</a:t>
            </a:r>
          </a:p>
          <a:p>
            <a:endParaRPr lang="en-IN" dirty="0"/>
          </a:p>
        </p:txBody>
      </p:sp>
    </p:spTree>
    <p:extLst>
      <p:ext uri="{BB962C8B-B14F-4D97-AF65-F5344CB8AC3E}">
        <p14:creationId xmlns:p14="http://schemas.microsoft.com/office/powerpoint/2010/main" val="1487351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265"/>
            <a:ext cx="10515600" cy="1325563"/>
          </a:xfrm>
        </p:spPr>
        <p:txBody>
          <a:bodyPr/>
          <a:lstStyle/>
          <a:p>
            <a:r>
              <a:rPr lang="en-IN" dirty="0"/>
              <a:t>Register Transfer Notation (RTN)</a:t>
            </a:r>
          </a:p>
        </p:txBody>
      </p:sp>
      <p:sp>
        <p:nvSpPr>
          <p:cNvPr id="3" name="Content Placeholder 2"/>
          <p:cNvSpPr>
            <a:spLocks noGrp="1"/>
          </p:cNvSpPr>
          <p:nvPr>
            <p:ph idx="1"/>
          </p:nvPr>
        </p:nvSpPr>
        <p:spPr>
          <a:xfrm>
            <a:off x="838199" y="1398828"/>
            <a:ext cx="10515600" cy="4351338"/>
          </a:xfrm>
        </p:spPr>
        <p:txBody>
          <a:bodyPr/>
          <a:lstStyle/>
          <a:p>
            <a:r>
              <a:rPr lang="en-US" b="1" dirty="0"/>
              <a:t>Register Transfer Notation (RTN)</a:t>
            </a:r>
            <a:r>
              <a:rPr lang="en-US" dirty="0"/>
              <a:t> is a symbolic way to describe the transfer of information from one location in the computer to another. These locations can include memory locations, processor registers, or registers in the I/O subsystem</a:t>
            </a:r>
            <a:r>
              <a:rPr lang="en-US" dirty="0" smtClean="0"/>
              <a:t>.</a:t>
            </a:r>
          </a:p>
          <a:p>
            <a:endParaRPr lang="en-IN" dirty="0"/>
          </a:p>
        </p:txBody>
      </p:sp>
      <p:pic>
        <p:nvPicPr>
          <p:cNvPr id="4" name="Picture 3"/>
          <p:cNvPicPr>
            <a:picLocks noChangeAspect="1"/>
          </p:cNvPicPr>
          <p:nvPr/>
        </p:nvPicPr>
        <p:blipFill>
          <a:blip r:embed="rId2"/>
          <a:stretch>
            <a:fillRect/>
          </a:stretch>
        </p:blipFill>
        <p:spPr>
          <a:xfrm>
            <a:off x="838198" y="3023171"/>
            <a:ext cx="10353543" cy="3834829"/>
          </a:xfrm>
          <a:prstGeom prst="rect">
            <a:avLst/>
          </a:prstGeom>
        </p:spPr>
      </p:pic>
    </p:spTree>
    <p:extLst>
      <p:ext uri="{BB962C8B-B14F-4D97-AF65-F5344CB8AC3E}">
        <p14:creationId xmlns:p14="http://schemas.microsoft.com/office/powerpoint/2010/main" val="3827481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474700"/>
            <a:ext cx="10515600" cy="4601497"/>
          </a:xfrm>
          <a:prstGeom prst="rect">
            <a:avLst/>
          </a:prstGeom>
        </p:spPr>
      </p:pic>
    </p:spTree>
    <p:extLst>
      <p:ext uri="{BB962C8B-B14F-4D97-AF65-F5344CB8AC3E}">
        <p14:creationId xmlns:p14="http://schemas.microsoft.com/office/powerpoint/2010/main" val="3276935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048" y="0"/>
            <a:ext cx="10515600" cy="1325563"/>
          </a:xfrm>
        </p:spPr>
        <p:txBody>
          <a:bodyPr/>
          <a:lstStyle/>
          <a:p>
            <a:r>
              <a:rPr lang="en-IN" dirty="0"/>
              <a:t>Assembly Language Notation</a:t>
            </a:r>
          </a:p>
        </p:txBody>
      </p:sp>
      <p:sp>
        <p:nvSpPr>
          <p:cNvPr id="3" name="Content Placeholder 2"/>
          <p:cNvSpPr>
            <a:spLocks noGrp="1"/>
          </p:cNvSpPr>
          <p:nvPr>
            <p:ph idx="1"/>
          </p:nvPr>
        </p:nvSpPr>
        <p:spPr>
          <a:xfrm>
            <a:off x="748048" y="1325563"/>
            <a:ext cx="10515600" cy="4351338"/>
          </a:xfrm>
        </p:spPr>
        <p:txBody>
          <a:bodyPr/>
          <a:lstStyle/>
          <a:p>
            <a:r>
              <a:rPr lang="en-US" b="1" dirty="0"/>
              <a:t>Assembly language notation</a:t>
            </a:r>
            <a:r>
              <a:rPr lang="en-US" dirty="0"/>
              <a:t> is used to represent machine instructions and programs in a way that is easier for humans to read than binary machine code</a:t>
            </a:r>
            <a:r>
              <a:rPr lang="en-US" dirty="0" smtClean="0"/>
              <a:t>.</a:t>
            </a:r>
          </a:p>
          <a:p>
            <a:endParaRPr lang="en-IN" dirty="0"/>
          </a:p>
        </p:txBody>
      </p:sp>
      <p:pic>
        <p:nvPicPr>
          <p:cNvPr id="4" name="Picture 3"/>
          <p:cNvPicPr>
            <a:picLocks noChangeAspect="1"/>
          </p:cNvPicPr>
          <p:nvPr/>
        </p:nvPicPr>
        <p:blipFill>
          <a:blip r:embed="rId2"/>
          <a:stretch>
            <a:fillRect/>
          </a:stretch>
        </p:blipFill>
        <p:spPr>
          <a:xfrm>
            <a:off x="1057141" y="2480259"/>
            <a:ext cx="9155806" cy="4377741"/>
          </a:xfrm>
          <a:prstGeom prst="rect">
            <a:avLst/>
          </a:prstGeom>
        </p:spPr>
      </p:pic>
    </p:spTree>
    <p:extLst>
      <p:ext uri="{BB962C8B-B14F-4D97-AF65-F5344CB8AC3E}">
        <p14:creationId xmlns:p14="http://schemas.microsoft.com/office/powerpoint/2010/main" val="3530660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802" y="0"/>
            <a:ext cx="10515600" cy="1325563"/>
          </a:xfrm>
        </p:spPr>
        <p:txBody>
          <a:bodyPr/>
          <a:lstStyle/>
          <a:p>
            <a:r>
              <a:rPr lang="en-IN" dirty="0"/>
              <a:t>Basic Instruction Types</a:t>
            </a:r>
          </a:p>
        </p:txBody>
      </p:sp>
      <p:sp>
        <p:nvSpPr>
          <p:cNvPr id="6" name="Content Placeholder 5"/>
          <p:cNvSpPr>
            <a:spLocks noGrp="1"/>
          </p:cNvSpPr>
          <p:nvPr>
            <p:ph idx="1"/>
          </p:nvPr>
        </p:nvSpPr>
        <p:spPr/>
        <p:txBody>
          <a:bodyPr/>
          <a:lstStyle/>
          <a:p>
            <a:endParaRPr lang="en-IN"/>
          </a:p>
        </p:txBody>
      </p:sp>
      <p:pic>
        <p:nvPicPr>
          <p:cNvPr id="8" name="Picture 7"/>
          <p:cNvPicPr>
            <a:picLocks noChangeAspect="1"/>
          </p:cNvPicPr>
          <p:nvPr/>
        </p:nvPicPr>
        <p:blipFill>
          <a:blip r:embed="rId2"/>
          <a:stretch>
            <a:fillRect/>
          </a:stretch>
        </p:blipFill>
        <p:spPr>
          <a:xfrm>
            <a:off x="493802" y="1104408"/>
            <a:ext cx="11204395" cy="1793338"/>
          </a:xfrm>
          <a:prstGeom prst="rect">
            <a:avLst/>
          </a:prstGeom>
        </p:spPr>
      </p:pic>
      <p:pic>
        <p:nvPicPr>
          <p:cNvPr id="9" name="Picture 8"/>
          <p:cNvPicPr>
            <a:picLocks noChangeAspect="1"/>
          </p:cNvPicPr>
          <p:nvPr/>
        </p:nvPicPr>
        <p:blipFill>
          <a:blip r:embed="rId3"/>
          <a:stretch>
            <a:fillRect/>
          </a:stretch>
        </p:blipFill>
        <p:spPr>
          <a:xfrm>
            <a:off x="493802" y="2897746"/>
            <a:ext cx="10414604" cy="4064236"/>
          </a:xfrm>
          <a:prstGeom prst="rect">
            <a:avLst/>
          </a:prstGeom>
        </p:spPr>
      </p:pic>
    </p:spTree>
    <p:extLst>
      <p:ext uri="{BB962C8B-B14F-4D97-AF65-F5344CB8AC3E}">
        <p14:creationId xmlns:p14="http://schemas.microsoft.com/office/powerpoint/2010/main" val="15254961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838200" y="-1"/>
            <a:ext cx="10160358" cy="6779473"/>
          </a:xfrm>
          <a:prstGeom prst="rect">
            <a:avLst/>
          </a:prstGeom>
        </p:spPr>
      </p:pic>
    </p:spTree>
    <p:extLst>
      <p:ext uri="{BB962C8B-B14F-4D97-AF65-F5344CB8AC3E}">
        <p14:creationId xmlns:p14="http://schemas.microsoft.com/office/powerpoint/2010/main" val="1894230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533659" y="0"/>
            <a:ext cx="8833834" cy="6669787"/>
          </a:xfrm>
          <a:prstGeom prst="rect">
            <a:avLst/>
          </a:prstGeom>
        </p:spPr>
      </p:pic>
    </p:spTree>
    <p:extLst>
      <p:ext uri="{BB962C8B-B14F-4D97-AF65-F5344CB8AC3E}">
        <p14:creationId xmlns:p14="http://schemas.microsoft.com/office/powerpoint/2010/main" val="3742174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Input Unit</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4762500" cy="3524250"/>
          </a:xfrm>
        </p:spPr>
      </p:pic>
      <p:sp>
        <p:nvSpPr>
          <p:cNvPr id="5" name="AutoShape 2" descr="What is a Mouse in Computer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3"/>
          <a:stretch>
            <a:fillRect/>
          </a:stretch>
        </p:blipFill>
        <p:spPr>
          <a:xfrm>
            <a:off x="5825410" y="1667525"/>
            <a:ext cx="2266950" cy="2019300"/>
          </a:xfrm>
          <a:prstGeom prst="rect">
            <a:avLst/>
          </a:prstGeom>
        </p:spPr>
      </p:pic>
      <p:pic>
        <p:nvPicPr>
          <p:cNvPr id="9" name="Picture 8"/>
          <p:cNvPicPr>
            <a:picLocks noChangeAspect="1"/>
          </p:cNvPicPr>
          <p:nvPr/>
        </p:nvPicPr>
        <p:blipFill>
          <a:blip r:embed="rId4"/>
          <a:stretch>
            <a:fillRect/>
          </a:stretch>
        </p:blipFill>
        <p:spPr>
          <a:xfrm>
            <a:off x="8317070" y="1659497"/>
            <a:ext cx="2619375" cy="1743075"/>
          </a:xfrm>
          <a:prstGeom prst="rect">
            <a:avLst/>
          </a:prstGeom>
        </p:spPr>
      </p:pic>
      <p:pic>
        <p:nvPicPr>
          <p:cNvPr id="11" name="Picture 10"/>
          <p:cNvPicPr>
            <a:picLocks noChangeAspect="1"/>
          </p:cNvPicPr>
          <p:nvPr/>
        </p:nvPicPr>
        <p:blipFill>
          <a:blip r:embed="rId5"/>
          <a:stretch>
            <a:fillRect/>
          </a:stretch>
        </p:blipFill>
        <p:spPr>
          <a:xfrm>
            <a:off x="5825410" y="3917662"/>
            <a:ext cx="2266950" cy="226695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2360" y="1889974"/>
            <a:ext cx="4572000" cy="4572000"/>
          </a:xfrm>
          <a:prstGeom prst="rect">
            <a:avLst/>
          </a:prstGeom>
        </p:spPr>
      </p:pic>
    </p:spTree>
    <p:extLst>
      <p:ext uri="{BB962C8B-B14F-4D97-AF65-F5344CB8AC3E}">
        <p14:creationId xmlns:p14="http://schemas.microsoft.com/office/powerpoint/2010/main" val="41071225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541986" y="365125"/>
            <a:ext cx="11302176" cy="5675067"/>
          </a:xfrm>
          <a:prstGeom prst="rect">
            <a:avLst/>
          </a:prstGeom>
        </p:spPr>
      </p:pic>
    </p:spTree>
    <p:extLst>
      <p:ext uri="{BB962C8B-B14F-4D97-AF65-F5344CB8AC3E}">
        <p14:creationId xmlns:p14="http://schemas.microsoft.com/office/powerpoint/2010/main" val="962052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0" y="232521"/>
            <a:ext cx="12192000" cy="5944442"/>
          </a:xfrm>
          <a:prstGeom prst="rect">
            <a:avLst/>
          </a:prstGeom>
        </p:spPr>
      </p:pic>
    </p:spTree>
    <p:extLst>
      <p:ext uri="{BB962C8B-B14F-4D97-AF65-F5344CB8AC3E}">
        <p14:creationId xmlns:p14="http://schemas.microsoft.com/office/powerpoint/2010/main" val="5477831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516443" y="1690688"/>
            <a:ext cx="11159114" cy="2017467"/>
          </a:xfrm>
          <a:prstGeom prst="rect">
            <a:avLst/>
          </a:prstGeom>
        </p:spPr>
      </p:pic>
    </p:spTree>
    <p:extLst>
      <p:ext uri="{BB962C8B-B14F-4D97-AF65-F5344CB8AC3E}">
        <p14:creationId xmlns:p14="http://schemas.microsoft.com/office/powerpoint/2010/main" val="25389195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Branching</a:t>
            </a:r>
          </a:p>
        </p:txBody>
      </p:sp>
      <p:sp>
        <p:nvSpPr>
          <p:cNvPr id="3" name="Content Placeholder 2"/>
          <p:cNvSpPr>
            <a:spLocks noGrp="1"/>
          </p:cNvSpPr>
          <p:nvPr>
            <p:ph idx="1"/>
          </p:nvPr>
        </p:nvSpPr>
        <p:spPr/>
        <p:txBody>
          <a:bodyPr/>
          <a:lstStyle/>
          <a:p>
            <a:r>
              <a:rPr lang="en-US" dirty="0"/>
              <a:t>the concept of </a:t>
            </a:r>
            <a:r>
              <a:rPr lang="en-US" b="1" dirty="0"/>
              <a:t>branching</a:t>
            </a:r>
            <a:r>
              <a:rPr lang="en-US" dirty="0"/>
              <a:t> as a means of controlling </a:t>
            </a:r>
            <a:r>
              <a:rPr lang="en-US" b="1" dirty="0"/>
              <a:t>program flow</a:t>
            </a:r>
            <a:r>
              <a:rPr lang="en-US" dirty="0"/>
              <a:t>, particularly to implement </a:t>
            </a:r>
            <a:r>
              <a:rPr lang="en-US" b="1" dirty="0"/>
              <a:t>program loops</a:t>
            </a:r>
            <a:r>
              <a:rPr lang="en-US" dirty="0"/>
              <a:t> rather than using long sequences of instructions.</a:t>
            </a:r>
            <a:endParaRPr lang="en-IN" dirty="0"/>
          </a:p>
        </p:txBody>
      </p:sp>
      <p:pic>
        <p:nvPicPr>
          <p:cNvPr id="5" name="Picture 4"/>
          <p:cNvPicPr>
            <a:picLocks noChangeAspect="1"/>
          </p:cNvPicPr>
          <p:nvPr/>
        </p:nvPicPr>
        <p:blipFill>
          <a:blip r:embed="rId2"/>
          <a:stretch>
            <a:fillRect/>
          </a:stretch>
        </p:blipFill>
        <p:spPr>
          <a:xfrm>
            <a:off x="438954" y="3143575"/>
            <a:ext cx="11570293" cy="3386013"/>
          </a:xfrm>
          <a:prstGeom prst="rect">
            <a:avLst/>
          </a:prstGeom>
        </p:spPr>
      </p:pic>
    </p:spTree>
    <p:extLst>
      <p:ext uri="{BB962C8B-B14F-4D97-AF65-F5344CB8AC3E}">
        <p14:creationId xmlns:p14="http://schemas.microsoft.com/office/powerpoint/2010/main" val="1550148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838199" y="1825625"/>
            <a:ext cx="10791423" cy="4832752"/>
          </a:xfrm>
        </p:spPr>
        <p:txBody>
          <a:bodyPr>
            <a:normAutofit/>
          </a:bodyPr>
          <a:lstStyle/>
          <a:p>
            <a:pPr algn="just"/>
            <a:r>
              <a:rPr lang="en-US" b="1" dirty="0"/>
              <a:t>Branch instructions</a:t>
            </a:r>
            <a:r>
              <a:rPr lang="en-US" dirty="0"/>
              <a:t> load a </a:t>
            </a:r>
            <a:r>
              <a:rPr lang="en-US" b="1" dirty="0"/>
              <a:t>new value</a:t>
            </a:r>
            <a:r>
              <a:rPr lang="en-US" dirty="0"/>
              <a:t> (the </a:t>
            </a:r>
            <a:r>
              <a:rPr lang="en-US" b="1" dirty="0"/>
              <a:t>branch target address</a:t>
            </a:r>
            <a:r>
              <a:rPr lang="en-US" dirty="0"/>
              <a:t>) into the </a:t>
            </a:r>
            <a:r>
              <a:rPr lang="en-US" b="1" dirty="0"/>
              <a:t>Program Counter (PC)</a:t>
            </a:r>
            <a:r>
              <a:rPr lang="en-US" dirty="0"/>
              <a:t>.</a:t>
            </a:r>
          </a:p>
          <a:p>
            <a:pPr algn="just"/>
            <a:r>
              <a:rPr lang="en-US" b="1" dirty="0"/>
              <a:t>Result:</a:t>
            </a:r>
            <a:r>
              <a:rPr lang="en-US" dirty="0"/>
              <a:t> The processor fetches and executes the instruction at this new address, instead of the instruction that sequentially follows the branch.</a:t>
            </a:r>
          </a:p>
          <a:p>
            <a:pPr algn="just"/>
            <a:r>
              <a:rPr lang="en-US" b="1" dirty="0"/>
              <a:t>Conditional Branch:</a:t>
            </a:r>
            <a:r>
              <a:rPr lang="en-US" dirty="0"/>
              <a:t> This type of instruction causes a branch </a:t>
            </a:r>
            <a:r>
              <a:rPr lang="en-US" b="1" dirty="0"/>
              <a:t>only if a specified condition is satisfied</a:t>
            </a:r>
            <a:r>
              <a:rPr lang="en-US" dirty="0"/>
              <a:t>.</a:t>
            </a:r>
          </a:p>
          <a:p>
            <a:pPr lvl="1" algn="just"/>
            <a:r>
              <a:rPr lang="en-US" dirty="0"/>
              <a:t>If the condition is </a:t>
            </a:r>
            <a:r>
              <a:rPr lang="en-US" b="1" dirty="0"/>
              <a:t>satisfied</a:t>
            </a:r>
            <a:r>
              <a:rPr lang="en-US" dirty="0"/>
              <a:t>, the PC is loaded with the branch target address (e.g., LOOP).</a:t>
            </a:r>
          </a:p>
          <a:p>
            <a:pPr lvl="1" algn="just"/>
            <a:r>
              <a:rPr lang="en-US" dirty="0"/>
              <a:t>If the condition is </a:t>
            </a:r>
            <a:r>
              <a:rPr lang="en-US" b="1" dirty="0"/>
              <a:t>not satisfied</a:t>
            </a:r>
            <a:r>
              <a:rPr lang="en-US" dirty="0"/>
              <a:t>, the PC is incremented normally, and the next instruction in the sequential order is fetched.</a:t>
            </a:r>
          </a:p>
          <a:p>
            <a:pPr algn="just"/>
            <a:endParaRPr lang="en-IN" dirty="0"/>
          </a:p>
        </p:txBody>
      </p:sp>
    </p:spTree>
    <p:extLst>
      <p:ext uri="{BB962C8B-B14F-4D97-AF65-F5344CB8AC3E}">
        <p14:creationId xmlns:p14="http://schemas.microsoft.com/office/powerpoint/2010/main" val="2669565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Condition Codes</a:t>
            </a:r>
          </a:p>
        </p:txBody>
      </p:sp>
      <p:sp>
        <p:nvSpPr>
          <p:cNvPr id="3" name="Content Placeholder 2"/>
          <p:cNvSpPr>
            <a:spLocks noGrp="1"/>
          </p:cNvSpPr>
          <p:nvPr>
            <p:ph idx="1"/>
          </p:nvPr>
        </p:nvSpPr>
        <p:spPr>
          <a:xfrm>
            <a:off x="838200" y="1134200"/>
            <a:ext cx="10515600" cy="4351338"/>
          </a:xfrm>
        </p:spPr>
        <p:txBody>
          <a:bodyPr/>
          <a:lstStyle/>
          <a:p>
            <a:pPr algn="just"/>
            <a:r>
              <a:rPr lang="en-US" dirty="0" smtClean="0"/>
              <a:t>The </a:t>
            </a:r>
            <a:r>
              <a:rPr lang="en-US" dirty="0"/>
              <a:t>information is stored in individual bits called </a:t>
            </a:r>
            <a:r>
              <a:rPr lang="en-US" b="1" dirty="0"/>
              <a:t>condition code flags</a:t>
            </a:r>
            <a:r>
              <a:rPr lang="en-US" dirty="0"/>
              <a:t>, which are typically grouped in a special processor register called the </a:t>
            </a:r>
            <a:r>
              <a:rPr lang="en-US" b="1" dirty="0"/>
              <a:t>condition code register</a:t>
            </a:r>
            <a:r>
              <a:rPr lang="en-US" dirty="0"/>
              <a:t> or </a:t>
            </a:r>
            <a:r>
              <a:rPr lang="en-US" b="1" dirty="0"/>
              <a:t>status register</a:t>
            </a:r>
            <a:r>
              <a:rPr lang="en-US" dirty="0"/>
              <a:t>.</a:t>
            </a:r>
          </a:p>
          <a:p>
            <a:pPr algn="just"/>
            <a:r>
              <a:rPr lang="en-US" dirty="0"/>
              <a:t>Individual flags are set to </a:t>
            </a:r>
            <a:r>
              <a:rPr lang="en-US" dirty="0" smtClean="0"/>
              <a:t>1 </a:t>
            </a:r>
            <a:r>
              <a:rPr lang="en-US" dirty="0"/>
              <a:t>or cleared to </a:t>
            </a:r>
            <a:r>
              <a:rPr lang="en-US" dirty="0" smtClean="0"/>
              <a:t>0 </a:t>
            </a:r>
            <a:r>
              <a:rPr lang="en-US" dirty="0"/>
              <a:t>based on the outcome of the last operation</a:t>
            </a:r>
            <a:r>
              <a:rPr lang="en-US" dirty="0" smtClean="0"/>
              <a:t>.</a:t>
            </a:r>
          </a:p>
          <a:p>
            <a:pPr algn="just"/>
            <a:endParaRPr lang="en-IN" dirty="0" smtClean="0"/>
          </a:p>
        </p:txBody>
      </p:sp>
      <p:graphicFrame>
        <p:nvGraphicFramePr>
          <p:cNvPr id="6" name="Table 5"/>
          <p:cNvGraphicFramePr>
            <a:graphicFrameLocks noGrp="1"/>
          </p:cNvGraphicFramePr>
          <p:nvPr>
            <p:extLst>
              <p:ext uri="{D42A27DB-BD31-4B8C-83A1-F6EECF244321}">
                <p14:modId xmlns:p14="http://schemas.microsoft.com/office/powerpoint/2010/main" val="3699499984"/>
              </p:ext>
            </p:extLst>
          </p:nvPr>
        </p:nvGraphicFramePr>
        <p:xfrm>
          <a:off x="206062" y="3309869"/>
          <a:ext cx="11835684" cy="3386890"/>
        </p:xfrm>
        <a:graphic>
          <a:graphicData uri="http://schemas.openxmlformats.org/drawingml/2006/table">
            <a:tbl>
              <a:tblPr/>
              <a:tblGrid>
                <a:gridCol w="765840"/>
                <a:gridCol w="1350661"/>
                <a:gridCol w="4650727"/>
                <a:gridCol w="5068456"/>
              </a:tblGrid>
              <a:tr h="237511">
                <a:tc>
                  <a:txBody>
                    <a:bodyPr/>
                    <a:lstStyle/>
                    <a:p>
                      <a:pPr algn="ctr" rtl="0"/>
                      <a:r>
                        <a:rPr lang="en-IN" sz="2000" b="1" dirty="0">
                          <a:solidFill>
                            <a:schemeClr val="tx1"/>
                          </a:solidFill>
                          <a:effectLst/>
                          <a:latin typeface="Google Sans Text"/>
                        </a:rPr>
                        <a:t>Flag</a:t>
                      </a:r>
                      <a:endParaRPr lang="en-IN" sz="2000" dirty="0">
                        <a:solidFill>
                          <a:schemeClr val="tx1"/>
                        </a:solidFill>
                        <a:effectLst/>
                        <a:latin typeface="Google Sans Text"/>
                      </a:endParaRPr>
                    </a:p>
                  </a:txBody>
                  <a:tcPr marL="96553" marR="96553" marT="64369" marB="64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a:r>
                        <a:rPr lang="en-IN" sz="2000" b="1">
                          <a:solidFill>
                            <a:schemeClr val="tx1"/>
                          </a:solidFill>
                          <a:effectLst/>
                          <a:latin typeface="Google Sans Text"/>
                        </a:rPr>
                        <a:t>Name</a:t>
                      </a:r>
                      <a:endParaRPr lang="en-IN" sz="2000">
                        <a:solidFill>
                          <a:schemeClr val="tx1"/>
                        </a:solidFill>
                        <a:effectLst/>
                        <a:latin typeface="Google Sans Text"/>
                      </a:endParaRPr>
                    </a:p>
                  </a:txBody>
                  <a:tcPr marL="96553" marR="96553" marT="64369" marB="64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a:r>
                        <a:rPr lang="en-IN" sz="2000" b="1">
                          <a:solidFill>
                            <a:schemeClr val="tx1"/>
                          </a:solidFill>
                          <a:effectLst/>
                          <a:latin typeface="Google Sans Text"/>
                        </a:rPr>
                        <a:t>Condition</a:t>
                      </a:r>
                      <a:endParaRPr lang="en-IN" sz="2000">
                        <a:solidFill>
                          <a:schemeClr val="tx1"/>
                        </a:solidFill>
                        <a:effectLst/>
                        <a:latin typeface="Google Sans Text"/>
                      </a:endParaRPr>
                    </a:p>
                  </a:txBody>
                  <a:tcPr marL="96553" marR="96553" marT="64369" marB="64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a:r>
                        <a:rPr lang="en-IN" sz="2000" b="1">
                          <a:solidFill>
                            <a:schemeClr val="tx1"/>
                          </a:solidFill>
                          <a:effectLst/>
                          <a:latin typeface="Google Sans Text"/>
                        </a:rPr>
                        <a:t>Purpose</a:t>
                      </a:r>
                      <a:endParaRPr lang="en-IN" sz="2000">
                        <a:solidFill>
                          <a:schemeClr val="tx1"/>
                        </a:solidFill>
                        <a:effectLst/>
                        <a:latin typeface="Google Sans Text"/>
                      </a:endParaRPr>
                    </a:p>
                  </a:txBody>
                  <a:tcPr marL="96553" marR="96553" marT="64369" marB="64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95567">
                <a:tc>
                  <a:txBody>
                    <a:bodyPr/>
                    <a:lstStyle/>
                    <a:p>
                      <a:pPr algn="ctr" rtl="0"/>
                      <a:r>
                        <a:rPr lang="en-IN" sz="2000" b="1" dirty="0">
                          <a:solidFill>
                            <a:schemeClr val="tx1"/>
                          </a:solidFill>
                          <a:effectLst/>
                          <a:latin typeface="Google Sans Text"/>
                        </a:rPr>
                        <a:t>N</a:t>
                      </a:r>
                      <a:endParaRPr lang="en-IN" sz="2000" dirty="0">
                        <a:solidFill>
                          <a:schemeClr val="tx1"/>
                        </a:solidFill>
                        <a:effectLst/>
                        <a:latin typeface="Google Sans Text"/>
                      </a:endParaRPr>
                    </a:p>
                  </a:txBody>
                  <a:tcPr marL="96553" marR="96553" marT="64369" marB="64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a:r>
                        <a:rPr lang="en-IN" sz="2000">
                          <a:solidFill>
                            <a:schemeClr val="tx1"/>
                          </a:solidFill>
                          <a:effectLst/>
                          <a:latin typeface="Google Sans Text"/>
                        </a:rPr>
                        <a:t>Negative</a:t>
                      </a:r>
                    </a:p>
                  </a:txBody>
                  <a:tcPr marL="96553" marR="96553" marT="64369" marB="64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a:r>
                        <a:rPr lang="en-US" sz="2000" dirty="0">
                          <a:solidFill>
                            <a:schemeClr val="tx1"/>
                          </a:solidFill>
                          <a:effectLst/>
                          <a:latin typeface="Google Sans Text"/>
                        </a:rPr>
                        <a:t>Set to 1 if the result is </a:t>
                      </a:r>
                      <a:r>
                        <a:rPr lang="en-US" sz="2000" b="1" dirty="0">
                          <a:solidFill>
                            <a:schemeClr val="tx1"/>
                          </a:solidFill>
                          <a:effectLst/>
                          <a:latin typeface="Google Sans Text"/>
                        </a:rPr>
                        <a:t>negative</a:t>
                      </a:r>
                      <a:r>
                        <a:rPr lang="en-US" sz="2000" dirty="0">
                          <a:solidFill>
                            <a:schemeClr val="tx1"/>
                          </a:solidFill>
                          <a:effectLst/>
                          <a:latin typeface="Google Sans Text"/>
                        </a:rPr>
                        <a:t>.</a:t>
                      </a:r>
                    </a:p>
                  </a:txBody>
                  <a:tcPr marL="96553" marR="96553" marT="64369" marB="64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a:r>
                        <a:rPr lang="en-US" sz="2000">
                          <a:solidFill>
                            <a:schemeClr val="tx1"/>
                          </a:solidFill>
                          <a:effectLst/>
                          <a:latin typeface="Google Sans Text"/>
                        </a:rPr>
                        <a:t>Indicates the sign of the result of an arithmetic/logic operation.</a:t>
                      </a:r>
                    </a:p>
                  </a:txBody>
                  <a:tcPr marL="96553" marR="96553" marT="64369" marB="64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0196">
                <a:tc>
                  <a:txBody>
                    <a:bodyPr/>
                    <a:lstStyle/>
                    <a:p>
                      <a:pPr algn="ctr" rtl="0"/>
                      <a:r>
                        <a:rPr lang="en-IN" sz="2000" b="1" dirty="0">
                          <a:solidFill>
                            <a:schemeClr val="tx1"/>
                          </a:solidFill>
                          <a:effectLst/>
                          <a:latin typeface="Google Sans Text"/>
                        </a:rPr>
                        <a:t>Z</a:t>
                      </a:r>
                      <a:endParaRPr lang="en-IN" sz="2000" dirty="0">
                        <a:solidFill>
                          <a:schemeClr val="tx1"/>
                        </a:solidFill>
                        <a:effectLst/>
                        <a:latin typeface="Google Sans Text"/>
                      </a:endParaRPr>
                    </a:p>
                  </a:txBody>
                  <a:tcPr marL="96553" marR="96553" marT="64369" marB="64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a:r>
                        <a:rPr lang="en-IN" sz="2000">
                          <a:solidFill>
                            <a:schemeClr val="tx1"/>
                          </a:solidFill>
                          <a:effectLst/>
                          <a:latin typeface="Google Sans Text"/>
                        </a:rPr>
                        <a:t>Zero</a:t>
                      </a:r>
                    </a:p>
                  </a:txBody>
                  <a:tcPr marL="96553" marR="96553" marT="64369" marB="64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a:r>
                        <a:rPr lang="en-US" sz="2000">
                          <a:solidFill>
                            <a:schemeClr val="tx1"/>
                          </a:solidFill>
                          <a:effectLst/>
                          <a:latin typeface="Google Sans Text"/>
                        </a:rPr>
                        <a:t>Set to 1 if the result is </a:t>
                      </a:r>
                      <a:r>
                        <a:rPr lang="en-US" sz="2000" b="1">
                          <a:solidFill>
                            <a:schemeClr val="tx1"/>
                          </a:solidFill>
                          <a:effectLst/>
                          <a:latin typeface="Google Sans Text"/>
                        </a:rPr>
                        <a:t>0</a:t>
                      </a:r>
                      <a:r>
                        <a:rPr lang="en-US" sz="2000">
                          <a:solidFill>
                            <a:schemeClr val="tx1"/>
                          </a:solidFill>
                          <a:effectLst/>
                          <a:latin typeface="Google Sans Text"/>
                        </a:rPr>
                        <a:t>.</a:t>
                      </a:r>
                    </a:p>
                  </a:txBody>
                  <a:tcPr marL="96553" marR="96553" marT="64369" marB="64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a:r>
                        <a:rPr lang="en-US" sz="2000">
                          <a:solidFill>
                            <a:schemeClr val="tx1"/>
                          </a:solidFill>
                          <a:effectLst/>
                          <a:latin typeface="Google Sans Text"/>
                        </a:rPr>
                        <a:t>Indicates if the result is zero.</a:t>
                      </a:r>
                    </a:p>
                  </a:txBody>
                  <a:tcPr marL="96553" marR="96553" marT="64369" marB="64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95567">
                <a:tc>
                  <a:txBody>
                    <a:bodyPr/>
                    <a:lstStyle/>
                    <a:p>
                      <a:pPr algn="ctr" rtl="0"/>
                      <a:r>
                        <a:rPr lang="en-IN" sz="2000" b="1" dirty="0">
                          <a:solidFill>
                            <a:schemeClr val="tx1"/>
                          </a:solidFill>
                          <a:effectLst/>
                          <a:latin typeface="Google Sans Text"/>
                        </a:rPr>
                        <a:t>V</a:t>
                      </a:r>
                      <a:endParaRPr lang="en-IN" sz="2000" dirty="0">
                        <a:solidFill>
                          <a:schemeClr val="tx1"/>
                        </a:solidFill>
                        <a:effectLst/>
                        <a:latin typeface="Google Sans Text"/>
                      </a:endParaRPr>
                    </a:p>
                  </a:txBody>
                  <a:tcPr marL="96553" marR="96553" marT="64369" marB="64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a:r>
                        <a:rPr lang="en-IN" sz="2000">
                          <a:solidFill>
                            <a:schemeClr val="tx1"/>
                          </a:solidFill>
                          <a:effectLst/>
                          <a:latin typeface="Google Sans Text"/>
                        </a:rPr>
                        <a:t>Overflow</a:t>
                      </a:r>
                    </a:p>
                  </a:txBody>
                  <a:tcPr marL="96553" marR="96553" marT="64369" marB="64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a:r>
                        <a:rPr lang="en-US" sz="2000">
                          <a:solidFill>
                            <a:schemeClr val="tx1"/>
                          </a:solidFill>
                          <a:effectLst/>
                          <a:latin typeface="Google Sans Text"/>
                        </a:rPr>
                        <a:t>Set to 1 if </a:t>
                      </a:r>
                      <a:r>
                        <a:rPr lang="en-US" sz="2000" b="1">
                          <a:solidFill>
                            <a:schemeClr val="tx1"/>
                          </a:solidFill>
                          <a:effectLst/>
                          <a:latin typeface="Google Sans Text"/>
                        </a:rPr>
                        <a:t>arithmetic overflow</a:t>
                      </a:r>
                      <a:r>
                        <a:rPr lang="en-US" sz="2000">
                          <a:solidFill>
                            <a:schemeClr val="tx1"/>
                          </a:solidFill>
                          <a:effectLst/>
                          <a:latin typeface="Google Sans Text"/>
                        </a:rPr>
                        <a:t> occurs.</a:t>
                      </a:r>
                    </a:p>
                  </a:txBody>
                  <a:tcPr marL="96553" marR="96553" marT="64369" marB="64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a:r>
                        <a:rPr lang="en-US" sz="2000" dirty="0">
                          <a:solidFill>
                            <a:schemeClr val="tx1"/>
                          </a:solidFill>
                          <a:effectLst/>
                          <a:latin typeface="Google Sans Text"/>
                        </a:rPr>
                        <a:t>Allows the programmer to test for results outside the representable range.</a:t>
                      </a:r>
                    </a:p>
                  </a:txBody>
                  <a:tcPr marL="96553" marR="96553" marT="64369" marB="64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48252">
                <a:tc>
                  <a:txBody>
                    <a:bodyPr/>
                    <a:lstStyle/>
                    <a:p>
                      <a:pPr algn="ctr" rtl="0"/>
                      <a:r>
                        <a:rPr lang="en-IN" sz="2000" b="1" dirty="0">
                          <a:solidFill>
                            <a:schemeClr val="tx1"/>
                          </a:solidFill>
                          <a:effectLst/>
                          <a:latin typeface="Google Sans Text"/>
                        </a:rPr>
                        <a:t>C</a:t>
                      </a:r>
                      <a:endParaRPr lang="en-IN" sz="2000" dirty="0">
                        <a:solidFill>
                          <a:schemeClr val="tx1"/>
                        </a:solidFill>
                        <a:effectLst/>
                        <a:latin typeface="Google Sans Text"/>
                      </a:endParaRPr>
                    </a:p>
                  </a:txBody>
                  <a:tcPr marL="96553" marR="96553" marT="64369" marB="64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a:r>
                        <a:rPr lang="en-IN" sz="2000">
                          <a:solidFill>
                            <a:schemeClr val="tx1"/>
                          </a:solidFill>
                          <a:effectLst/>
                          <a:latin typeface="Google Sans Text"/>
                        </a:rPr>
                        <a:t>Carry</a:t>
                      </a:r>
                    </a:p>
                  </a:txBody>
                  <a:tcPr marL="96553" marR="96553" marT="64369" marB="64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a:r>
                        <a:rPr lang="en-US" sz="2000">
                          <a:solidFill>
                            <a:schemeClr val="tx1"/>
                          </a:solidFill>
                          <a:effectLst/>
                          <a:latin typeface="Google Sans Text"/>
                        </a:rPr>
                        <a:t>Set to 1 if a </a:t>
                      </a:r>
                      <a:r>
                        <a:rPr lang="en-US" sz="2000" b="1">
                          <a:solidFill>
                            <a:schemeClr val="tx1"/>
                          </a:solidFill>
                          <a:effectLst/>
                          <a:latin typeface="Google Sans Text"/>
                        </a:rPr>
                        <a:t>carry-out</a:t>
                      </a:r>
                      <a:r>
                        <a:rPr lang="en-US" sz="2000">
                          <a:solidFill>
                            <a:schemeClr val="tx1"/>
                          </a:solidFill>
                          <a:effectLst/>
                          <a:latin typeface="Google Sans Text"/>
                        </a:rPr>
                        <a:t> results from the operation.</a:t>
                      </a:r>
                    </a:p>
                  </a:txBody>
                  <a:tcPr marL="96553" marR="96553" marT="64369" marB="64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a:r>
                        <a:rPr lang="en-US" sz="2000" dirty="0">
                          <a:solidFill>
                            <a:schemeClr val="tx1"/>
                          </a:solidFill>
                          <a:effectLst/>
                          <a:latin typeface="Google Sans Text"/>
                        </a:rPr>
                        <a:t>Facilitates multiple-precision arithmetic (operations on operands longer than the word length).</a:t>
                      </a:r>
                    </a:p>
                  </a:txBody>
                  <a:tcPr marL="96553" marR="96553" marT="64369" marB="64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5850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Addressing Modes</a:t>
            </a:r>
          </a:p>
        </p:txBody>
      </p:sp>
      <p:sp>
        <p:nvSpPr>
          <p:cNvPr id="3" name="Content Placeholder 2"/>
          <p:cNvSpPr>
            <a:spLocks noGrp="1"/>
          </p:cNvSpPr>
          <p:nvPr>
            <p:ph idx="1"/>
          </p:nvPr>
        </p:nvSpPr>
        <p:spPr/>
        <p:txBody>
          <a:bodyPr/>
          <a:lstStyle/>
          <a:p>
            <a:pPr algn="just"/>
            <a:r>
              <a:rPr lang="en-US" dirty="0"/>
              <a:t>Programs operate on data organized in various </a:t>
            </a:r>
            <a:r>
              <a:rPr lang="en-US" b="1" dirty="0"/>
              <a:t>data structures</a:t>
            </a:r>
            <a:r>
              <a:rPr lang="en-US" dirty="0"/>
              <a:t> (like lists, arrays, queues) within the computer's memory. </a:t>
            </a:r>
            <a:endParaRPr lang="en-US" dirty="0" smtClean="0"/>
          </a:p>
          <a:p>
            <a:pPr algn="just"/>
            <a:r>
              <a:rPr lang="en-US" dirty="0" smtClean="0"/>
              <a:t>When </a:t>
            </a:r>
            <a:r>
              <a:rPr lang="en-US" dirty="0"/>
              <a:t>a high-level language program is translated into assembly language, the compiler must implement these constructs using the instruction set facilities. </a:t>
            </a:r>
            <a:endParaRPr lang="en-US" dirty="0" smtClean="0"/>
          </a:p>
          <a:p>
            <a:pPr algn="just"/>
            <a:r>
              <a:rPr lang="en-US" dirty="0" smtClean="0"/>
              <a:t>The </a:t>
            </a:r>
            <a:r>
              <a:rPr lang="en-US" dirty="0"/>
              <a:t>different ways in which the </a:t>
            </a:r>
            <a:r>
              <a:rPr lang="en-US" b="1" dirty="0"/>
              <a:t>location of an operand is specified in an instruction</a:t>
            </a:r>
            <a:r>
              <a:rPr lang="en-US" dirty="0"/>
              <a:t> are referred to as </a:t>
            </a:r>
            <a:r>
              <a:rPr lang="en-US" b="1" dirty="0"/>
              <a:t>addressing modes</a:t>
            </a:r>
            <a:r>
              <a:rPr lang="en-US" dirty="0"/>
              <a:t>.</a:t>
            </a:r>
            <a:endParaRPr lang="en-IN" dirty="0"/>
          </a:p>
        </p:txBody>
      </p:sp>
    </p:spTree>
    <p:extLst>
      <p:ext uri="{BB962C8B-B14F-4D97-AF65-F5344CB8AC3E}">
        <p14:creationId xmlns:p14="http://schemas.microsoft.com/office/powerpoint/2010/main" val="174791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Variables and Constants</a:t>
            </a:r>
            <a:endParaRPr lang="en-IN" dirty="0"/>
          </a:p>
        </p:txBody>
      </p:sp>
      <p:sp>
        <p:nvSpPr>
          <p:cNvPr id="3" name="Content Placeholder 2"/>
          <p:cNvSpPr>
            <a:spLocks noGrp="1"/>
          </p:cNvSpPr>
          <p:nvPr>
            <p:ph idx="1"/>
          </p:nvPr>
        </p:nvSpPr>
        <p:spPr/>
        <p:txBody>
          <a:bodyPr/>
          <a:lstStyle/>
          <a:p>
            <a:pPr marL="0" indent="0" algn="just">
              <a:buNone/>
            </a:pPr>
            <a:r>
              <a:rPr lang="en-US" b="1" dirty="0"/>
              <a:t>1. Register Mode (For Variables)</a:t>
            </a:r>
          </a:p>
          <a:p>
            <a:pPr marL="0" indent="0" algn="just">
              <a:buNone/>
            </a:pPr>
            <a:r>
              <a:rPr lang="en-US" dirty="0" smtClean="0"/>
              <a:t>The </a:t>
            </a:r>
            <a:r>
              <a:rPr lang="en-US" dirty="0"/>
              <a:t>operand is the </a:t>
            </a:r>
            <a:r>
              <a:rPr lang="en-US" b="1" dirty="0"/>
              <a:t>contents of a processor register</a:t>
            </a:r>
            <a:r>
              <a:rPr lang="en-US" dirty="0"/>
              <a:t>.</a:t>
            </a:r>
          </a:p>
          <a:p>
            <a:pPr marL="0" indent="0" algn="just">
              <a:buNone/>
            </a:pPr>
            <a:r>
              <a:rPr lang="en-US" b="1" dirty="0"/>
              <a:t>2. Absolute Mode (Direct) (For Variables)</a:t>
            </a:r>
          </a:p>
          <a:p>
            <a:pPr marL="0" indent="0" algn="just">
              <a:buNone/>
            </a:pPr>
            <a:r>
              <a:rPr lang="en-US" dirty="0" smtClean="0"/>
              <a:t>The </a:t>
            </a:r>
            <a:r>
              <a:rPr lang="en-US" dirty="0"/>
              <a:t>operand is in a memory location, and the </a:t>
            </a:r>
            <a:r>
              <a:rPr lang="en-US" b="1" dirty="0"/>
              <a:t>address of this location is given explicitly</a:t>
            </a:r>
            <a:r>
              <a:rPr lang="en-US" dirty="0"/>
              <a:t> in the instruction. </a:t>
            </a:r>
          </a:p>
          <a:p>
            <a:pPr marL="0" indent="0" algn="just">
              <a:buNone/>
            </a:pPr>
            <a:r>
              <a:rPr lang="en-US" b="1" dirty="0"/>
              <a:t>3. Immediate Mode (For Constants)</a:t>
            </a:r>
          </a:p>
          <a:p>
            <a:pPr marL="0" indent="0" algn="just">
              <a:buNone/>
            </a:pPr>
            <a:r>
              <a:rPr lang="en-US" dirty="0" smtClean="0"/>
              <a:t>The </a:t>
            </a:r>
            <a:r>
              <a:rPr lang="en-US" dirty="0"/>
              <a:t>operand is the </a:t>
            </a:r>
            <a:r>
              <a:rPr lang="en-US" b="1" dirty="0"/>
              <a:t>constant value itself, given explicitly in the instruction</a:t>
            </a:r>
            <a:r>
              <a:rPr lang="en-US" dirty="0"/>
              <a:t>.</a:t>
            </a:r>
          </a:p>
          <a:p>
            <a:pPr marL="0" indent="0" algn="just">
              <a:buNone/>
            </a:pPr>
            <a:endParaRPr lang="en-IN" dirty="0"/>
          </a:p>
        </p:txBody>
      </p:sp>
      <p:pic>
        <p:nvPicPr>
          <p:cNvPr id="5" name="Picture 4"/>
          <p:cNvPicPr>
            <a:picLocks noChangeAspect="1"/>
          </p:cNvPicPr>
          <p:nvPr/>
        </p:nvPicPr>
        <p:blipFill>
          <a:blip r:embed="rId2"/>
          <a:stretch>
            <a:fillRect/>
          </a:stretch>
        </p:blipFill>
        <p:spPr>
          <a:xfrm>
            <a:off x="8511970" y="2057445"/>
            <a:ext cx="3104774" cy="714769"/>
          </a:xfrm>
          <a:prstGeom prst="rect">
            <a:avLst/>
          </a:prstGeom>
        </p:spPr>
      </p:pic>
      <p:pic>
        <p:nvPicPr>
          <p:cNvPr id="6" name="Picture 5"/>
          <p:cNvPicPr>
            <a:picLocks noChangeAspect="1"/>
          </p:cNvPicPr>
          <p:nvPr/>
        </p:nvPicPr>
        <p:blipFill>
          <a:blip r:embed="rId3"/>
          <a:stretch>
            <a:fillRect/>
          </a:stretch>
        </p:blipFill>
        <p:spPr>
          <a:xfrm>
            <a:off x="6544747" y="3731038"/>
            <a:ext cx="3526531" cy="835231"/>
          </a:xfrm>
          <a:prstGeom prst="rect">
            <a:avLst/>
          </a:prstGeom>
        </p:spPr>
      </p:pic>
      <p:pic>
        <p:nvPicPr>
          <p:cNvPr id="7" name="Picture 6"/>
          <p:cNvPicPr>
            <a:picLocks noChangeAspect="1"/>
          </p:cNvPicPr>
          <p:nvPr/>
        </p:nvPicPr>
        <p:blipFill>
          <a:blip r:embed="rId4"/>
          <a:stretch>
            <a:fillRect/>
          </a:stretch>
        </p:blipFill>
        <p:spPr>
          <a:xfrm>
            <a:off x="3415718" y="5322697"/>
            <a:ext cx="5096252" cy="1086086"/>
          </a:xfrm>
          <a:prstGeom prst="rect">
            <a:avLst/>
          </a:prstGeom>
        </p:spPr>
      </p:pic>
    </p:spTree>
    <p:extLst>
      <p:ext uri="{BB962C8B-B14F-4D97-AF65-F5344CB8AC3E}">
        <p14:creationId xmlns:p14="http://schemas.microsoft.com/office/powerpoint/2010/main" val="1396971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Indirection and Pointers</a:t>
            </a:r>
          </a:p>
        </p:txBody>
      </p:sp>
      <p:sp>
        <p:nvSpPr>
          <p:cNvPr id="3" name="Content Placeholder 2"/>
          <p:cNvSpPr>
            <a:spLocks noGrp="1"/>
          </p:cNvSpPr>
          <p:nvPr>
            <p:ph idx="1"/>
          </p:nvPr>
        </p:nvSpPr>
        <p:spPr/>
        <p:txBody>
          <a:bodyPr/>
          <a:lstStyle/>
          <a:p>
            <a:pPr algn="just"/>
            <a:r>
              <a:rPr lang="en-US" dirty="0"/>
              <a:t>In the addressing modes discussed so far, the instruction did not explicitly provide the operand or its address. </a:t>
            </a:r>
            <a:endParaRPr lang="en-US" dirty="0" smtClean="0"/>
          </a:p>
          <a:p>
            <a:pPr algn="just"/>
            <a:r>
              <a:rPr lang="en-US" dirty="0" smtClean="0"/>
              <a:t>Instead</a:t>
            </a:r>
            <a:r>
              <a:rPr lang="en-US" dirty="0"/>
              <a:t>, it provides information from which the final memory address of the operand—known as the </a:t>
            </a:r>
            <a:r>
              <a:rPr lang="en-US" b="1" dirty="0"/>
              <a:t>effective </a:t>
            </a:r>
            <a:r>
              <a:rPr lang="en-US" b="1" dirty="0" err="1" smtClean="0"/>
              <a:t>adderss</a:t>
            </a:r>
            <a:r>
              <a:rPr lang="en-US" b="1" dirty="0" smtClean="0"/>
              <a:t> </a:t>
            </a:r>
            <a:r>
              <a:rPr lang="en-US" b="1" dirty="0"/>
              <a:t>(</a:t>
            </a:r>
            <a:r>
              <a:rPr lang="en-US" b="1" dirty="0" smtClean="0"/>
              <a:t>EA).</a:t>
            </a:r>
            <a:endParaRPr lang="en-IN" dirty="0"/>
          </a:p>
        </p:txBody>
      </p:sp>
      <p:pic>
        <p:nvPicPr>
          <p:cNvPr id="4" name="Picture 3"/>
          <p:cNvPicPr>
            <a:picLocks noChangeAspect="1"/>
          </p:cNvPicPr>
          <p:nvPr/>
        </p:nvPicPr>
        <p:blipFill>
          <a:blip r:embed="rId2"/>
          <a:stretch>
            <a:fillRect/>
          </a:stretch>
        </p:blipFill>
        <p:spPr>
          <a:xfrm>
            <a:off x="838200" y="3533130"/>
            <a:ext cx="10701270" cy="2508835"/>
          </a:xfrm>
          <a:prstGeom prst="rect">
            <a:avLst/>
          </a:prstGeom>
        </p:spPr>
      </p:pic>
    </p:spTree>
    <p:extLst>
      <p:ext uri="{BB962C8B-B14F-4D97-AF65-F5344CB8AC3E}">
        <p14:creationId xmlns:p14="http://schemas.microsoft.com/office/powerpoint/2010/main" val="1906106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43909" y="193992"/>
            <a:ext cx="11543291" cy="2450072"/>
          </a:xfrm>
          <a:prstGeom prst="rect">
            <a:avLst/>
          </a:prstGeom>
        </p:spPr>
      </p:pic>
      <p:pic>
        <p:nvPicPr>
          <p:cNvPr id="5" name="Picture 4"/>
          <p:cNvPicPr>
            <a:picLocks noChangeAspect="1"/>
          </p:cNvPicPr>
          <p:nvPr/>
        </p:nvPicPr>
        <p:blipFill>
          <a:blip r:embed="rId3"/>
          <a:stretch>
            <a:fillRect/>
          </a:stretch>
        </p:blipFill>
        <p:spPr>
          <a:xfrm>
            <a:off x="304800" y="2779001"/>
            <a:ext cx="11504148" cy="3209675"/>
          </a:xfrm>
          <a:prstGeom prst="rect">
            <a:avLst/>
          </a:prstGeom>
        </p:spPr>
      </p:pic>
    </p:spTree>
    <p:extLst>
      <p:ext uri="{BB962C8B-B14F-4D97-AF65-F5344CB8AC3E}">
        <p14:creationId xmlns:p14="http://schemas.microsoft.com/office/powerpoint/2010/main" val="2830595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Memory Unit</a:t>
            </a:r>
          </a:p>
        </p:txBody>
      </p:sp>
      <p:sp>
        <p:nvSpPr>
          <p:cNvPr id="3" name="Content Placeholder 2"/>
          <p:cNvSpPr>
            <a:spLocks noGrp="1"/>
          </p:cNvSpPr>
          <p:nvPr>
            <p:ph idx="1"/>
          </p:nvPr>
        </p:nvSpPr>
        <p:spPr/>
        <p:txBody>
          <a:bodyPr>
            <a:normAutofit/>
          </a:bodyPr>
          <a:lstStyle/>
          <a:p>
            <a:r>
              <a:rPr lang="en-IN" b="1" dirty="0"/>
              <a:t>store programs and </a:t>
            </a:r>
            <a:r>
              <a:rPr lang="en-IN" b="1" dirty="0" smtClean="0"/>
              <a:t>data</a:t>
            </a:r>
          </a:p>
          <a:p>
            <a:r>
              <a:rPr lang="en-US" dirty="0"/>
              <a:t>categorized into two classes: </a:t>
            </a:r>
            <a:r>
              <a:rPr lang="en-US" b="1" dirty="0"/>
              <a:t>primary storage</a:t>
            </a:r>
            <a:r>
              <a:rPr lang="en-US" dirty="0"/>
              <a:t> and </a:t>
            </a:r>
            <a:r>
              <a:rPr lang="en-US" b="1" dirty="0"/>
              <a:t>secondary storage</a:t>
            </a:r>
            <a:r>
              <a:rPr lang="en-US" dirty="0" smtClean="0"/>
              <a:t>.</a:t>
            </a:r>
          </a:p>
          <a:p>
            <a:r>
              <a:rPr lang="en-US" b="1" dirty="0"/>
              <a:t>Primary Storage (RAM)</a:t>
            </a:r>
          </a:p>
          <a:p>
            <a:pPr lvl="1"/>
            <a:r>
              <a:rPr lang="en-US" b="1" dirty="0" smtClean="0"/>
              <a:t>fast </a:t>
            </a:r>
            <a:r>
              <a:rPr lang="en-US" b="1" dirty="0"/>
              <a:t>memory</a:t>
            </a:r>
            <a:r>
              <a:rPr lang="en-US" dirty="0"/>
              <a:t> that operates at electronic speeds. </a:t>
            </a:r>
            <a:endParaRPr lang="en-US" dirty="0" smtClean="0"/>
          </a:p>
          <a:p>
            <a:pPr lvl="1"/>
            <a:r>
              <a:rPr lang="en-US" dirty="0" smtClean="0"/>
              <a:t>Programs </a:t>
            </a:r>
            <a:r>
              <a:rPr lang="en-US" dirty="0"/>
              <a:t>must reside here while they are being executed</a:t>
            </a:r>
            <a:r>
              <a:rPr lang="en-US" dirty="0" smtClean="0"/>
              <a:t>.</a:t>
            </a:r>
            <a:endParaRPr lang="en-US" dirty="0"/>
          </a:p>
          <a:p>
            <a:r>
              <a:rPr lang="en-US" dirty="0"/>
              <a:t>Storage Cells and </a:t>
            </a:r>
            <a:r>
              <a:rPr lang="en-US" dirty="0" smtClean="0"/>
              <a:t>Bits.</a:t>
            </a:r>
          </a:p>
          <a:p>
            <a:r>
              <a:rPr lang="en-US" dirty="0" smtClean="0"/>
              <a:t>Words.</a:t>
            </a:r>
          </a:p>
          <a:p>
            <a:r>
              <a:rPr lang="en-US" dirty="0" smtClean="0"/>
              <a:t>Word </a:t>
            </a:r>
            <a:r>
              <a:rPr lang="en-US" dirty="0"/>
              <a:t>Length: </a:t>
            </a:r>
            <a:r>
              <a:rPr lang="en-US" dirty="0" smtClean="0"/>
              <a:t>16 </a:t>
            </a:r>
            <a:r>
              <a:rPr lang="en-US" dirty="0"/>
              <a:t>to </a:t>
            </a:r>
            <a:r>
              <a:rPr lang="en-US" dirty="0" smtClean="0"/>
              <a:t>64 bits.</a:t>
            </a:r>
          </a:p>
          <a:p>
            <a:r>
              <a:rPr lang="en-US" dirty="0" smtClean="0"/>
              <a:t>Addressing</a:t>
            </a:r>
            <a:endParaRPr lang="en-IN" dirty="0"/>
          </a:p>
        </p:txBody>
      </p:sp>
    </p:spTree>
    <p:extLst>
      <p:ext uri="{BB962C8B-B14F-4D97-AF65-F5344CB8AC3E}">
        <p14:creationId xmlns:p14="http://schemas.microsoft.com/office/powerpoint/2010/main" val="20146634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Indexing and Arrays</a:t>
            </a:r>
          </a:p>
        </p:txBody>
      </p:sp>
      <p:sp>
        <p:nvSpPr>
          <p:cNvPr id="3" name="Content Placeholder 2"/>
          <p:cNvSpPr>
            <a:spLocks noGrp="1"/>
          </p:cNvSpPr>
          <p:nvPr>
            <p:ph idx="1"/>
          </p:nvPr>
        </p:nvSpPr>
        <p:spPr/>
        <p:txBody>
          <a:bodyPr/>
          <a:lstStyle/>
          <a:p>
            <a:r>
              <a:rPr lang="en-US" dirty="0"/>
              <a:t>The </a:t>
            </a:r>
            <a:r>
              <a:rPr lang="en-US" b="1" dirty="0"/>
              <a:t>Index mode</a:t>
            </a:r>
            <a:r>
              <a:rPr lang="en-US" dirty="0"/>
              <a:t> provides the flexibility needed for accessing elements within </a:t>
            </a:r>
            <a:r>
              <a:rPr lang="en-US" b="1" dirty="0"/>
              <a:t>lists and arrays</a:t>
            </a:r>
            <a:r>
              <a:rPr lang="en-US" dirty="0"/>
              <a:t>.</a:t>
            </a:r>
            <a:endParaRPr lang="en-IN" dirty="0"/>
          </a:p>
        </p:txBody>
      </p:sp>
    </p:spTree>
    <p:extLst>
      <p:ext uri="{BB962C8B-B14F-4D97-AF65-F5344CB8AC3E}">
        <p14:creationId xmlns:p14="http://schemas.microsoft.com/office/powerpoint/2010/main" val="39614949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126237"/>
            <a:ext cx="12192000" cy="6571700"/>
          </a:xfrm>
          <a:prstGeom prst="rect">
            <a:avLst/>
          </a:prstGeom>
        </p:spPr>
      </p:pic>
    </p:spTree>
    <p:extLst>
      <p:ext uri="{BB962C8B-B14F-4D97-AF65-F5344CB8AC3E}">
        <p14:creationId xmlns:p14="http://schemas.microsoft.com/office/powerpoint/2010/main" val="2042311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Relative Addressing</a:t>
            </a:r>
          </a:p>
        </p:txBody>
      </p:sp>
      <p:pic>
        <p:nvPicPr>
          <p:cNvPr id="4" name="Content Placeholder 3"/>
          <p:cNvPicPr>
            <a:picLocks noGrp="1" noChangeAspect="1"/>
          </p:cNvPicPr>
          <p:nvPr>
            <p:ph idx="1"/>
          </p:nvPr>
        </p:nvPicPr>
        <p:blipFill>
          <a:blip r:embed="rId2"/>
          <a:stretch>
            <a:fillRect/>
          </a:stretch>
        </p:blipFill>
        <p:spPr>
          <a:xfrm>
            <a:off x="635971" y="1571223"/>
            <a:ext cx="10920057" cy="3953814"/>
          </a:xfrm>
          <a:prstGeom prst="rect">
            <a:avLst/>
          </a:prstGeom>
        </p:spPr>
      </p:pic>
    </p:spTree>
    <p:extLst>
      <p:ext uri="{BB962C8B-B14F-4D97-AF65-F5344CB8AC3E}">
        <p14:creationId xmlns:p14="http://schemas.microsoft.com/office/powerpoint/2010/main" val="10813692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Additional Modes</a:t>
            </a:r>
          </a:p>
        </p:txBody>
      </p:sp>
      <p:sp>
        <p:nvSpPr>
          <p:cNvPr id="3" name="Content Placeholder 2"/>
          <p:cNvSpPr>
            <a:spLocks noGrp="1"/>
          </p:cNvSpPr>
          <p:nvPr>
            <p:ph idx="1"/>
          </p:nvPr>
        </p:nvSpPr>
        <p:spPr/>
        <p:txBody>
          <a:bodyPr/>
          <a:lstStyle/>
          <a:p>
            <a:r>
              <a:rPr lang="en-US" dirty="0" smtClean="0"/>
              <a:t>In </a:t>
            </a:r>
            <a:r>
              <a:rPr lang="en-US" dirty="0"/>
              <a:t>addition to the five basic modes (Immediate, Register, Absolute, Indirect, and Index), two additional modes are provided to efficiently access data items in </a:t>
            </a:r>
            <a:r>
              <a:rPr lang="en-US" b="1" dirty="0"/>
              <a:t>successive memory locations</a:t>
            </a:r>
            <a:r>
              <a:rPr lang="en-US" dirty="0" smtClean="0"/>
              <a:t>.</a:t>
            </a:r>
          </a:p>
          <a:p>
            <a:pPr marL="0" indent="0">
              <a:buNone/>
            </a:pPr>
            <a:r>
              <a:rPr lang="en-IN" dirty="0"/>
              <a:t>1. </a:t>
            </a:r>
            <a:r>
              <a:rPr lang="en-IN" dirty="0" err="1"/>
              <a:t>Autoincrement</a:t>
            </a:r>
            <a:r>
              <a:rPr lang="en-IN" dirty="0"/>
              <a:t> </a:t>
            </a:r>
            <a:r>
              <a:rPr lang="en-IN" dirty="0" smtClean="0"/>
              <a:t>Mode</a:t>
            </a:r>
          </a:p>
          <a:p>
            <a:pPr marL="0" indent="0">
              <a:buNone/>
            </a:pPr>
            <a:r>
              <a:rPr lang="en-IN" b="1" dirty="0" smtClean="0"/>
              <a:t>2. </a:t>
            </a:r>
            <a:r>
              <a:rPr lang="en-IN" dirty="0" err="1"/>
              <a:t>Autodecrement</a:t>
            </a:r>
            <a:r>
              <a:rPr lang="en-IN" dirty="0"/>
              <a:t> Mode</a:t>
            </a:r>
          </a:p>
          <a:p>
            <a:endParaRPr lang="en-IN" dirty="0"/>
          </a:p>
        </p:txBody>
      </p:sp>
    </p:spTree>
    <p:extLst>
      <p:ext uri="{BB962C8B-B14F-4D97-AF65-F5344CB8AC3E}">
        <p14:creationId xmlns:p14="http://schemas.microsoft.com/office/powerpoint/2010/main" val="4014603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0"/>
            <a:ext cx="12192000" cy="6858000"/>
          </a:xfrm>
        </p:spPr>
        <p:txBody>
          <a:bodyPr>
            <a:noAutofit/>
          </a:bodyPr>
          <a:lstStyle/>
          <a:p>
            <a:pPr algn="just"/>
            <a:r>
              <a:rPr lang="en-US" sz="2400" b="1" dirty="0" smtClean="0"/>
              <a:t>Random-Access </a:t>
            </a:r>
            <a:r>
              <a:rPr lang="en-US" sz="2400" b="1" dirty="0"/>
              <a:t>Memory (RAM</a:t>
            </a:r>
            <a:r>
              <a:rPr lang="en-US" sz="2400" b="1" dirty="0" smtClean="0"/>
              <a:t>)</a:t>
            </a:r>
          </a:p>
          <a:p>
            <a:pPr lvl="1" algn="just"/>
            <a:r>
              <a:rPr lang="en-US" dirty="0" smtClean="0"/>
              <a:t>Memory </a:t>
            </a:r>
            <a:r>
              <a:rPr lang="en-US" dirty="0"/>
              <a:t>where any location can be reached in a short and fixed amount of time after specifying its address</a:t>
            </a:r>
            <a:r>
              <a:rPr lang="en-US" dirty="0" smtClean="0"/>
              <a:t>.</a:t>
            </a:r>
          </a:p>
          <a:p>
            <a:pPr lvl="1" algn="just"/>
            <a:r>
              <a:rPr lang="en-US" dirty="0" smtClean="0"/>
              <a:t>Memory </a:t>
            </a:r>
            <a:r>
              <a:rPr lang="en-US" dirty="0"/>
              <a:t>Access Time: The time required to access one word. This time is fixed regardless of the word's location. </a:t>
            </a:r>
            <a:endParaRPr lang="en-US" dirty="0" smtClean="0"/>
          </a:p>
          <a:p>
            <a:pPr lvl="1" algn="just"/>
            <a:r>
              <a:rPr lang="en-US" dirty="0" smtClean="0"/>
              <a:t>For </a:t>
            </a:r>
            <a:r>
              <a:rPr lang="en-US" dirty="0"/>
              <a:t>modern RAM, it typically ranges from a few nanoseconds (ns) to about </a:t>
            </a:r>
            <a:r>
              <a:rPr lang="en-US" dirty="0" smtClean="0"/>
              <a:t>100 </a:t>
            </a:r>
            <a:r>
              <a:rPr lang="en-US" dirty="0"/>
              <a:t>ns</a:t>
            </a:r>
            <a:r>
              <a:rPr lang="en-US" dirty="0" smtClean="0"/>
              <a:t>.</a:t>
            </a:r>
          </a:p>
          <a:p>
            <a:pPr algn="just"/>
            <a:r>
              <a:rPr lang="en-US" sz="2400" b="1" dirty="0"/>
              <a:t>Memory Hierarchy</a:t>
            </a:r>
          </a:p>
          <a:p>
            <a:pPr algn="just"/>
            <a:r>
              <a:rPr lang="en-US" sz="2400" dirty="0" smtClean="0"/>
              <a:t>three </a:t>
            </a:r>
            <a:r>
              <a:rPr lang="en-US" sz="2400" dirty="0"/>
              <a:t>or four levels of semiconductor RAM units with varying speeds and sizes.</a:t>
            </a:r>
          </a:p>
          <a:p>
            <a:pPr algn="just"/>
            <a:r>
              <a:rPr lang="en-US" sz="2400" b="1" dirty="0"/>
              <a:t>Caches:</a:t>
            </a:r>
            <a:r>
              <a:rPr lang="en-US" sz="2400" dirty="0"/>
              <a:t> Small, fast RAM units that are </a:t>
            </a:r>
            <a:r>
              <a:rPr lang="en-US" sz="2400" b="1" dirty="0"/>
              <a:t>tightly coupled with the processor</a:t>
            </a:r>
            <a:r>
              <a:rPr lang="en-US" sz="2400" dirty="0"/>
              <a:t>, </a:t>
            </a:r>
          </a:p>
          <a:p>
            <a:pPr algn="just"/>
            <a:r>
              <a:rPr lang="en-US" sz="2400" b="1" dirty="0"/>
              <a:t>Main Memory:</a:t>
            </a:r>
            <a:r>
              <a:rPr lang="en-US" sz="2400" dirty="0"/>
              <a:t> The largest and slowest unit in the primary storage hierarchy</a:t>
            </a:r>
            <a:r>
              <a:rPr lang="en-US" sz="2400" dirty="0" smtClean="0"/>
              <a:t>.</a:t>
            </a:r>
          </a:p>
          <a:p>
            <a:pPr marL="0" indent="0" algn="just">
              <a:buNone/>
            </a:pPr>
            <a:r>
              <a:rPr lang="en-US" sz="2400" b="1" dirty="0"/>
              <a:t>Secondary Storage</a:t>
            </a:r>
          </a:p>
          <a:p>
            <a:pPr algn="just"/>
            <a:r>
              <a:rPr lang="en-US" sz="2400" dirty="0" smtClean="0"/>
              <a:t>storing </a:t>
            </a:r>
            <a:r>
              <a:rPr lang="en-US" sz="2400" b="1" dirty="0"/>
              <a:t>large amounts of data</a:t>
            </a:r>
            <a:r>
              <a:rPr lang="en-US" sz="2400" dirty="0"/>
              <a:t> and </a:t>
            </a:r>
            <a:r>
              <a:rPr lang="en-US" sz="2400" b="1" dirty="0"/>
              <a:t>many programs</a:t>
            </a:r>
            <a:r>
              <a:rPr lang="en-US" sz="2400" dirty="0"/>
              <a:t>, especially for information that is </a:t>
            </a:r>
            <a:r>
              <a:rPr lang="en-US" sz="2400" b="1" dirty="0"/>
              <a:t>accessed infrequently</a:t>
            </a:r>
            <a:r>
              <a:rPr lang="en-US" sz="2400" dirty="0"/>
              <a:t>.</a:t>
            </a:r>
          </a:p>
          <a:p>
            <a:pPr algn="just"/>
            <a:r>
              <a:rPr lang="en-US" sz="2400" b="1" dirty="0"/>
              <a:t>Characteristics:</a:t>
            </a:r>
            <a:r>
              <a:rPr lang="en-US" sz="2400" dirty="0"/>
              <a:t> It is generally </a:t>
            </a:r>
            <a:r>
              <a:rPr lang="en-US" sz="2400" b="1" dirty="0"/>
              <a:t>cheaper</a:t>
            </a:r>
            <a:r>
              <a:rPr lang="en-US" sz="2400" dirty="0"/>
              <a:t> and </a:t>
            </a:r>
            <a:r>
              <a:rPr lang="en-US" sz="2400" b="1" dirty="0"/>
              <a:t>slower</a:t>
            </a:r>
            <a:r>
              <a:rPr lang="en-US" sz="2400" dirty="0"/>
              <a:t> than primary storage.</a:t>
            </a:r>
          </a:p>
          <a:p>
            <a:pPr algn="just"/>
            <a:r>
              <a:rPr lang="en-US" sz="2400" b="1" dirty="0" smtClean="0"/>
              <a:t>Examples</a:t>
            </a:r>
            <a:endParaRPr lang="en-US" sz="2400" dirty="0"/>
          </a:p>
          <a:p>
            <a:pPr algn="just"/>
            <a:endParaRPr lang="en-IN" sz="2400" dirty="0"/>
          </a:p>
        </p:txBody>
      </p:sp>
    </p:spTree>
    <p:extLst>
      <p:ext uri="{BB962C8B-B14F-4D97-AF65-F5344CB8AC3E}">
        <p14:creationId xmlns:p14="http://schemas.microsoft.com/office/powerpoint/2010/main" val="3152635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Arithmetic and Logic Unit (ALU)</a:t>
            </a:r>
            <a:endParaRPr lang="en-IN" dirty="0"/>
          </a:p>
        </p:txBody>
      </p:sp>
      <p:sp>
        <p:nvSpPr>
          <p:cNvPr id="3" name="Content Placeholder 2"/>
          <p:cNvSpPr>
            <a:spLocks noGrp="1"/>
          </p:cNvSpPr>
          <p:nvPr>
            <p:ph idx="1"/>
          </p:nvPr>
        </p:nvSpPr>
        <p:spPr>
          <a:xfrm>
            <a:off x="838200" y="1325562"/>
            <a:ext cx="11203546" cy="5532437"/>
          </a:xfrm>
        </p:spPr>
        <p:txBody>
          <a:bodyPr>
            <a:normAutofit lnSpcReduction="10000"/>
          </a:bodyPr>
          <a:lstStyle/>
          <a:p>
            <a:r>
              <a:rPr lang="en-US" dirty="0"/>
              <a:t>most of the computer's operations are actually performed. </a:t>
            </a:r>
            <a:endParaRPr lang="en-US" dirty="0" smtClean="0"/>
          </a:p>
          <a:p>
            <a:r>
              <a:rPr lang="en-US" dirty="0" smtClean="0"/>
              <a:t>It </a:t>
            </a:r>
            <a:r>
              <a:rPr lang="en-US" dirty="0"/>
              <a:t>is a critical component of the </a:t>
            </a:r>
            <a:r>
              <a:rPr lang="en-US" b="1" dirty="0"/>
              <a:t>processor</a:t>
            </a:r>
            <a:r>
              <a:rPr lang="en-US" dirty="0" smtClean="0"/>
              <a:t>.</a:t>
            </a:r>
          </a:p>
          <a:p>
            <a:r>
              <a:rPr lang="en-IN" dirty="0"/>
              <a:t>Function of the </a:t>
            </a:r>
            <a:r>
              <a:rPr lang="en-IN" dirty="0" smtClean="0"/>
              <a:t>ALU</a:t>
            </a:r>
          </a:p>
          <a:p>
            <a:pPr lvl="1"/>
            <a:r>
              <a:rPr lang="en-IN" dirty="0"/>
              <a:t>Execution of </a:t>
            </a:r>
            <a:r>
              <a:rPr lang="en-IN" dirty="0" smtClean="0"/>
              <a:t>Operations</a:t>
            </a:r>
          </a:p>
          <a:p>
            <a:pPr lvl="1"/>
            <a:r>
              <a:rPr lang="en-IN" dirty="0"/>
              <a:t>Data Flow Example (Addition</a:t>
            </a:r>
            <a:r>
              <a:rPr lang="en-IN" dirty="0" smtClean="0"/>
              <a:t>)</a:t>
            </a:r>
          </a:p>
          <a:p>
            <a:r>
              <a:rPr lang="en-IN" dirty="0" smtClean="0"/>
              <a:t>Registers:</a:t>
            </a:r>
            <a:r>
              <a:rPr lang="en-US" dirty="0"/>
              <a:t>When operands are brought into the processor for an operation, they are temporarily stored in special, high-speed storage </a:t>
            </a:r>
            <a:r>
              <a:rPr lang="en-US" dirty="0" smtClean="0"/>
              <a:t>elements</a:t>
            </a:r>
          </a:p>
          <a:p>
            <a:r>
              <a:rPr lang="en-US" dirty="0"/>
              <a:t>store </a:t>
            </a:r>
            <a:r>
              <a:rPr lang="en-US" b="1" dirty="0"/>
              <a:t>one word of data</a:t>
            </a:r>
            <a:endParaRPr lang="en-IN" dirty="0" smtClean="0"/>
          </a:p>
          <a:p>
            <a:r>
              <a:rPr lang="en-US" dirty="0"/>
              <a:t>registers are </a:t>
            </a:r>
            <a:r>
              <a:rPr lang="en-US" b="1" dirty="0"/>
              <a:t>faster</a:t>
            </a:r>
            <a:r>
              <a:rPr lang="en-US" dirty="0"/>
              <a:t> than the access </a:t>
            </a:r>
            <a:r>
              <a:rPr lang="en-US" dirty="0" smtClean="0"/>
              <a:t>times</a:t>
            </a:r>
          </a:p>
          <a:p>
            <a:r>
              <a:rPr lang="en-US" b="1" dirty="0" smtClean="0"/>
              <a:t>Control </a:t>
            </a:r>
            <a:r>
              <a:rPr lang="en-US" b="1" dirty="0"/>
              <a:t>Unit</a:t>
            </a:r>
            <a:r>
              <a:rPr lang="en-US" dirty="0"/>
              <a:t> </a:t>
            </a:r>
            <a:r>
              <a:rPr lang="en-US" dirty="0" smtClean="0"/>
              <a:t>+ </a:t>
            </a:r>
            <a:r>
              <a:rPr lang="en-US" b="1" dirty="0" smtClean="0"/>
              <a:t>ALU</a:t>
            </a:r>
            <a:r>
              <a:rPr lang="en-US" dirty="0" smtClean="0"/>
              <a:t> = </a:t>
            </a:r>
            <a:r>
              <a:rPr lang="en-US" b="1" dirty="0" smtClean="0"/>
              <a:t>faster</a:t>
            </a:r>
            <a:endParaRPr lang="en-US" dirty="0"/>
          </a:p>
          <a:p>
            <a:r>
              <a:rPr lang="en-US" b="1" dirty="0" smtClean="0"/>
              <a:t>control </a:t>
            </a:r>
            <a:r>
              <a:rPr lang="en-US" b="1" dirty="0"/>
              <a:t>a number of external devices</a:t>
            </a:r>
            <a:r>
              <a:rPr lang="en-US" dirty="0"/>
              <a:t>, such as keyboards, displays, storage disks, sensors, and mechanical controllers.</a:t>
            </a:r>
          </a:p>
          <a:p>
            <a:endParaRPr lang="en-IN" dirty="0" smtClean="0"/>
          </a:p>
          <a:p>
            <a:endParaRPr lang="en-US" dirty="0" smtClean="0"/>
          </a:p>
          <a:p>
            <a:endParaRPr lang="en-IN" dirty="0"/>
          </a:p>
        </p:txBody>
      </p:sp>
    </p:spTree>
    <p:extLst>
      <p:ext uri="{BB962C8B-B14F-4D97-AF65-F5344CB8AC3E}">
        <p14:creationId xmlns:p14="http://schemas.microsoft.com/office/powerpoint/2010/main" val="544799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Output Unit</a:t>
            </a:r>
          </a:p>
        </p:txBody>
      </p:sp>
      <p:pic>
        <p:nvPicPr>
          <p:cNvPr id="5" name="Content Placeholder 4"/>
          <p:cNvPicPr>
            <a:picLocks noGrp="1" noChangeAspect="1"/>
          </p:cNvPicPr>
          <p:nvPr>
            <p:ph idx="1"/>
          </p:nvPr>
        </p:nvPicPr>
        <p:blipFill>
          <a:blip r:embed="rId2"/>
          <a:stretch>
            <a:fillRect/>
          </a:stretch>
        </p:blipFill>
        <p:spPr>
          <a:xfrm>
            <a:off x="838199" y="1569802"/>
            <a:ext cx="9735355" cy="4867678"/>
          </a:xfrm>
          <a:prstGeom prst="rect">
            <a:avLst/>
          </a:prstGeom>
        </p:spPr>
      </p:pic>
    </p:spTree>
    <p:extLst>
      <p:ext uri="{BB962C8B-B14F-4D97-AF65-F5344CB8AC3E}">
        <p14:creationId xmlns:p14="http://schemas.microsoft.com/office/powerpoint/2010/main" val="11158810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1810</TotalTime>
  <Words>2816</Words>
  <Application>Microsoft Office PowerPoint</Application>
  <PresentationFormat>Widescreen</PresentationFormat>
  <Paragraphs>259</Paragraphs>
  <Slides>63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Calibri Light</vt:lpstr>
      <vt:lpstr>Google Sans Text</vt:lpstr>
      <vt:lpstr>Office Theme</vt:lpstr>
      <vt:lpstr>PowerPoint Presentation</vt:lpstr>
      <vt:lpstr>Functional units</vt:lpstr>
      <vt:lpstr>PowerPoint Presentation</vt:lpstr>
      <vt:lpstr>PowerPoint Presentation</vt:lpstr>
      <vt:lpstr>Input Unit</vt:lpstr>
      <vt:lpstr>Memory Unit</vt:lpstr>
      <vt:lpstr>PowerPoint Presentation</vt:lpstr>
      <vt:lpstr>Arithmetic and Logic Unit (ALU)</vt:lpstr>
      <vt:lpstr>Output Unit</vt:lpstr>
      <vt:lpstr>Control Unit</vt:lpstr>
      <vt:lpstr>BASIC OPERATIONAL CONCEPTS</vt:lpstr>
      <vt:lpstr>PowerPoint Presentation</vt:lpstr>
      <vt:lpstr>Processor Registers and Communication with Memory</vt:lpstr>
      <vt:lpstr>Memory Communication Registers</vt:lpstr>
      <vt:lpstr>Typical Operating Steps (Instruction Cycle)</vt:lpstr>
      <vt:lpstr>PowerPoint Presentation</vt:lpstr>
      <vt:lpstr>Interrupts</vt:lpstr>
      <vt:lpstr>PowerPoint Presentation</vt:lpstr>
      <vt:lpstr>Bus Structures</vt:lpstr>
      <vt:lpstr>PowerPoint Presentation</vt:lpstr>
      <vt:lpstr>Single-Bus Structure</vt:lpstr>
      <vt:lpstr>Multiple-Bus Structures</vt:lpstr>
      <vt:lpstr>Dealing with Speed Differences (Buffer Registers)</vt:lpstr>
      <vt:lpstr>Performance</vt:lpstr>
      <vt:lpstr>The Role of Cache Memory</vt:lpstr>
      <vt:lpstr>Processor Clock</vt:lpstr>
      <vt:lpstr>PowerPoint Presentation</vt:lpstr>
      <vt:lpstr>Basic Performance Equation</vt:lpstr>
      <vt:lpstr>PowerPoint Presentation</vt:lpstr>
      <vt:lpstr>Pipelining and Superscalar Operation</vt:lpstr>
      <vt:lpstr>Clock Rate (R)</vt:lpstr>
      <vt:lpstr>Instruction Set: CISC and RISC</vt:lpstr>
      <vt:lpstr>CISC vs. RISC</vt:lpstr>
      <vt:lpstr>Compiler</vt:lpstr>
      <vt:lpstr>Memory Locations and Addresses</vt:lpstr>
      <vt:lpstr>Memory Addressing and Address Space</vt:lpstr>
      <vt:lpstr>Byte Addressability</vt:lpstr>
      <vt:lpstr>Big-Endian and Little-Endian Assignments</vt:lpstr>
      <vt:lpstr>PowerPoint Presentation</vt:lpstr>
      <vt:lpstr>Memory Operations</vt:lpstr>
      <vt:lpstr>PowerPoint Presentation</vt:lpstr>
      <vt:lpstr>PowerPoint Presentation</vt:lpstr>
      <vt:lpstr>Instructions and Instruction Sequencing</vt:lpstr>
      <vt:lpstr>Register Transfer Notation (RTN)</vt:lpstr>
      <vt:lpstr>PowerPoint Presentation</vt:lpstr>
      <vt:lpstr>Assembly Language Notation</vt:lpstr>
      <vt:lpstr>Basic Instruction Types</vt:lpstr>
      <vt:lpstr>PowerPoint Presentation</vt:lpstr>
      <vt:lpstr>PowerPoint Presentation</vt:lpstr>
      <vt:lpstr>PowerPoint Presentation</vt:lpstr>
      <vt:lpstr>PowerPoint Presentation</vt:lpstr>
      <vt:lpstr>PowerPoint Presentation</vt:lpstr>
      <vt:lpstr>Branching</vt:lpstr>
      <vt:lpstr>PowerPoint Presentation</vt:lpstr>
      <vt:lpstr>Condition Codes</vt:lpstr>
      <vt:lpstr>Addressing Modes</vt:lpstr>
      <vt:lpstr>Implementation of Variables and Constants</vt:lpstr>
      <vt:lpstr>Indirection and Pointers</vt:lpstr>
      <vt:lpstr>PowerPoint Presentation</vt:lpstr>
      <vt:lpstr>Indexing and Arrays</vt:lpstr>
      <vt:lpstr>PowerPoint Presentation</vt:lpstr>
      <vt:lpstr>Relative Addressing</vt:lpstr>
      <vt:lpstr>Additional Modes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38</cp:revision>
  <dcterms:created xsi:type="dcterms:W3CDTF">2025-12-09T05:11:22Z</dcterms:created>
  <dcterms:modified xsi:type="dcterms:W3CDTF">2025-12-14T12:59:26Z</dcterms:modified>
</cp:coreProperties>
</file>